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58" r:id="rId26"/>
    <p:sldId id="261" r:id="rId27"/>
    <p:sldId id="262" r:id="rId28"/>
    <p:sldId id="263" r:id="rId29"/>
    <p:sldId id="264" r:id="rId30"/>
    <p:sldId id="266" r:id="rId31"/>
    <p:sldId id="2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19"/>
    <p:restoredTop sz="95909"/>
  </p:normalViewPr>
  <p:slideViewPr>
    <p:cSldViewPr snapToGrid="0" snapToObjects="1">
      <p:cViewPr>
        <p:scale>
          <a:sx n="98" d="100"/>
          <a:sy n="98" d="100"/>
        </p:scale>
        <p:origin x="14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FB593-B6FA-9140-9395-C85E4812CA73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D5BD8-7D0F-0E45-94E3-FE6863E2A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6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hyperlink" Target="http://bcore.com" TargetMode="Externa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452E1A-F7EB-9743-8B8F-A6FC02644B4C}"/>
              </a:ext>
            </a:extLst>
          </p:cNvPr>
          <p:cNvSpPr/>
          <p:nvPr userDrawn="1"/>
        </p:nvSpPr>
        <p:spPr>
          <a:xfrm>
            <a:off x="3421759" y="3703462"/>
            <a:ext cx="5345309" cy="1300337"/>
          </a:xfrm>
          <a:prstGeom prst="roundRect">
            <a:avLst>
              <a:gd name="adj" fmla="val 4873"/>
            </a:avLst>
          </a:prstGeo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25400">
            <a:bevelT w="254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3BF536D-3C44-0943-A73D-37D45287B3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44900" y="3886200"/>
            <a:ext cx="4660900" cy="5080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8DA26CB-2A46-B94A-A1E6-54BAE2F35E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44900" y="4495799"/>
            <a:ext cx="4660900" cy="40640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Sub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F937B4E-A45E-1840-8962-C207811982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2200" y="3835398"/>
            <a:ext cx="1231900" cy="406401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9" name="Picture 8" descr="A white hexagon on a black background&#10;&#10;Description automatically generated">
            <a:extLst>
              <a:ext uri="{FF2B5EF4-FFF2-40B4-BE49-F238E27FC236}">
                <a16:creationId xmlns:a16="http://schemas.microsoft.com/office/drawing/2014/main" id="{38E061F4-8B21-5147-815E-0BD9646D7D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0190" y="2397830"/>
            <a:ext cx="5868445" cy="9144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B405E9-C929-3A4B-9766-0F893D0B65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9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Image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0;p37">
            <a:extLst>
              <a:ext uri="{FF2B5EF4-FFF2-40B4-BE49-F238E27FC236}">
                <a16:creationId xmlns:a16="http://schemas.microsoft.com/office/drawing/2014/main" id="{5AAA26D3-183A-C84A-8C0A-15E957670C84}"/>
              </a:ext>
            </a:extLst>
          </p:cNvPr>
          <p:cNvSpPr txBox="1"/>
          <p:nvPr userDrawn="1"/>
        </p:nvSpPr>
        <p:spPr>
          <a:xfrm>
            <a:off x="-1" y="382878"/>
            <a:ext cx="12188825" cy="226330"/>
          </a:xfrm>
          <a:prstGeom prst="rect">
            <a:avLst/>
          </a:prstGeom>
          <a:gradFill>
            <a:gsLst>
              <a:gs pos="100000">
                <a:srgbClr val="F2F2F2"/>
              </a:gs>
              <a:gs pos="0">
                <a:srgbClr val="282828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466" b="0" i="0" dirty="0">
              <a:solidFill>
                <a:schemeClr val="accent6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425089"/>
            <a:ext cx="11516230" cy="156536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49" y="815651"/>
            <a:ext cx="5836551" cy="536572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255D81-3D1F-8243-9DC8-A1BDE8C98937}"/>
              </a:ext>
            </a:extLst>
          </p:cNvPr>
          <p:cNvCxnSpPr>
            <a:cxnSpLocks/>
          </p:cNvCxnSpPr>
          <p:nvPr userDrawn="1"/>
        </p:nvCxnSpPr>
        <p:spPr>
          <a:xfrm>
            <a:off x="-1" y="6293309"/>
            <a:ext cx="12188825" cy="0"/>
          </a:xfrm>
          <a:prstGeom prst="line">
            <a:avLst/>
          </a:prstGeom>
          <a:ln w="6350">
            <a:solidFill>
              <a:srgbClr val="8686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C59E897-D68F-6E48-A280-C33E4EA17D7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95999" y="589321"/>
            <a:ext cx="6096001" cy="566870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12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Image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0;p37">
            <a:extLst>
              <a:ext uri="{FF2B5EF4-FFF2-40B4-BE49-F238E27FC236}">
                <a16:creationId xmlns:a16="http://schemas.microsoft.com/office/drawing/2014/main" id="{5AAA26D3-183A-C84A-8C0A-15E957670C84}"/>
              </a:ext>
            </a:extLst>
          </p:cNvPr>
          <p:cNvSpPr txBox="1"/>
          <p:nvPr userDrawn="1"/>
        </p:nvSpPr>
        <p:spPr>
          <a:xfrm>
            <a:off x="-1" y="382878"/>
            <a:ext cx="12188825" cy="226330"/>
          </a:xfrm>
          <a:prstGeom prst="rect">
            <a:avLst/>
          </a:prstGeom>
          <a:gradFill>
            <a:gsLst>
              <a:gs pos="100000">
                <a:srgbClr val="F2F2F2"/>
              </a:gs>
              <a:gs pos="0">
                <a:srgbClr val="282828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466" b="0" i="0" dirty="0">
              <a:solidFill>
                <a:schemeClr val="accent6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425089"/>
            <a:ext cx="11516230" cy="156536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840" y="768394"/>
            <a:ext cx="5717696" cy="536572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255D81-3D1F-8243-9DC8-A1BDE8C98937}"/>
              </a:ext>
            </a:extLst>
          </p:cNvPr>
          <p:cNvCxnSpPr>
            <a:cxnSpLocks/>
          </p:cNvCxnSpPr>
          <p:nvPr userDrawn="1"/>
        </p:nvCxnSpPr>
        <p:spPr>
          <a:xfrm>
            <a:off x="-1" y="6293309"/>
            <a:ext cx="12188825" cy="0"/>
          </a:xfrm>
          <a:prstGeom prst="line">
            <a:avLst/>
          </a:prstGeom>
          <a:ln w="6350">
            <a:solidFill>
              <a:srgbClr val="8686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C59E897-D68F-6E48-A280-C33E4EA17D7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6371" y="624600"/>
            <a:ext cx="6096001" cy="566870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7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2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399543"/>
            <a:ext cx="5379351" cy="83430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49" y="1383823"/>
            <a:ext cx="5379351" cy="18320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9186E46-838A-6949-AE40-BB1966F0312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3456432"/>
            <a:ext cx="6080760" cy="34015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78AD0CA-E6E9-4A45-A583-5BD985593CD6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111240" y="0"/>
            <a:ext cx="6080760" cy="34015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89D1607-D504-2544-BE01-5514B27DEC2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03796" y="3553213"/>
            <a:ext cx="5512723" cy="262816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44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139A-C907-414A-A465-C6B50B94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599" y="1163638"/>
            <a:ext cx="11333919" cy="2852737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8E532-D5B6-FE4F-A60C-E37EE6630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68763"/>
            <a:ext cx="10515600" cy="1500187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Barcode">
            <a:extLst>
              <a:ext uri="{FF2B5EF4-FFF2-40B4-BE49-F238E27FC236}">
                <a16:creationId xmlns:a16="http://schemas.microsoft.com/office/drawing/2014/main" id="{86818A63-D9C9-BE4A-8F39-9285502A66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8" name="LogoSmall">
            <a:extLst>
              <a:ext uri="{FF2B5EF4-FFF2-40B4-BE49-F238E27FC236}">
                <a16:creationId xmlns:a16="http://schemas.microsoft.com/office/drawing/2014/main" id="{4D92198E-872A-794C-BC28-0F033DA3A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D75DE4-F29F-A743-A913-E59C14F6F74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Trext">
            <a:extLst>
              <a:ext uri="{FF2B5EF4-FFF2-40B4-BE49-F238E27FC236}">
                <a16:creationId xmlns:a16="http://schemas.microsoft.com/office/drawing/2014/main" id="{1ED092B1-B86C-414A-A641-CF15A90823D7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11" name="SmallB">
            <a:extLst>
              <a:ext uri="{FF2B5EF4-FFF2-40B4-BE49-F238E27FC236}">
                <a16:creationId xmlns:a16="http://schemas.microsoft.com/office/drawing/2014/main" id="{9A407DDF-E032-264A-B1A3-60845591A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307FE3-2CAA-2845-A75A-E63C4F24A444}"/>
              </a:ext>
            </a:extLst>
          </p:cNvPr>
          <p:cNvCxnSpPr>
            <a:cxnSpLocks/>
          </p:cNvCxnSpPr>
          <p:nvPr userDrawn="1"/>
        </p:nvCxnSpPr>
        <p:spPr>
          <a:xfrm flipH="1">
            <a:off x="-1" y="3417374"/>
            <a:ext cx="12188825" cy="0"/>
          </a:xfrm>
          <a:prstGeom prst="line">
            <a:avLst/>
          </a:prstGeom>
          <a:ln>
            <a:gradFill flip="none" rotWithShape="1">
              <a:gsLst>
                <a:gs pos="86000">
                  <a:srgbClr val="7F7F7F"/>
                </a:gs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14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614640C-1C49-D642-B9EE-BE42F06C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35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139A-C907-414A-A465-C6B50B9461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40" y="2002631"/>
            <a:ext cx="11333919" cy="2852737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Barcode">
            <a:extLst>
              <a:ext uri="{FF2B5EF4-FFF2-40B4-BE49-F238E27FC236}">
                <a16:creationId xmlns:a16="http://schemas.microsoft.com/office/drawing/2014/main" id="{86818A63-D9C9-BE4A-8F39-9285502A66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8" name="LogoSmall">
            <a:extLst>
              <a:ext uri="{FF2B5EF4-FFF2-40B4-BE49-F238E27FC236}">
                <a16:creationId xmlns:a16="http://schemas.microsoft.com/office/drawing/2014/main" id="{4D92198E-872A-794C-BC28-0F033DA3A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D75DE4-F29F-A743-A913-E59C14F6F74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Trext">
            <a:extLst>
              <a:ext uri="{FF2B5EF4-FFF2-40B4-BE49-F238E27FC236}">
                <a16:creationId xmlns:a16="http://schemas.microsoft.com/office/drawing/2014/main" id="{1ED092B1-B86C-414A-A641-CF15A90823D7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11" name="SmallB">
            <a:extLst>
              <a:ext uri="{FF2B5EF4-FFF2-40B4-BE49-F238E27FC236}">
                <a16:creationId xmlns:a16="http://schemas.microsoft.com/office/drawing/2014/main" id="{9A407DDF-E032-264A-B1A3-60845591A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8A779B9-146D-9E49-BF4C-08BDD52E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47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0" name="B">
            <a:extLst>
              <a:ext uri="{FF2B5EF4-FFF2-40B4-BE49-F238E27FC236}">
                <a16:creationId xmlns:a16="http://schemas.microsoft.com/office/drawing/2014/main" id="{5391EF1E-04BC-294E-971E-60D464DB0CE9}"/>
              </a:ext>
            </a:extLst>
          </p:cNvPr>
          <p:cNvSpPr/>
          <p:nvPr userDrawn="1"/>
        </p:nvSpPr>
        <p:spPr>
          <a:xfrm>
            <a:off x="541449" y="809494"/>
            <a:ext cx="5033623" cy="5239015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199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0" y="809494"/>
            <a:ext cx="5706951" cy="523901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70" y="1129650"/>
            <a:ext cx="4442331" cy="430595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443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Title and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0" name="B">
            <a:extLst>
              <a:ext uri="{FF2B5EF4-FFF2-40B4-BE49-F238E27FC236}">
                <a16:creationId xmlns:a16="http://schemas.microsoft.com/office/drawing/2014/main" id="{5391EF1E-04BC-294E-971E-60D464DB0CE9}"/>
              </a:ext>
            </a:extLst>
          </p:cNvPr>
          <p:cNvSpPr/>
          <p:nvPr userDrawn="1"/>
        </p:nvSpPr>
        <p:spPr>
          <a:xfrm>
            <a:off x="541449" y="809494"/>
            <a:ext cx="5033623" cy="5239015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199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0" y="809494"/>
            <a:ext cx="5706951" cy="52390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70" y="1129650"/>
            <a:ext cx="4442331" cy="430595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588FA2A-0FE0-6640-B711-C13F9170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46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 Title and Conten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0" name="B">
            <a:extLst>
              <a:ext uri="{FF2B5EF4-FFF2-40B4-BE49-F238E27FC236}">
                <a16:creationId xmlns:a16="http://schemas.microsoft.com/office/drawing/2014/main" id="{5391EF1E-04BC-294E-971E-60D464DB0CE9}"/>
              </a:ext>
            </a:extLst>
          </p:cNvPr>
          <p:cNvSpPr/>
          <p:nvPr userDrawn="1"/>
        </p:nvSpPr>
        <p:spPr>
          <a:xfrm>
            <a:off x="541449" y="809494"/>
            <a:ext cx="5033623" cy="5239015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199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69" y="2463799"/>
            <a:ext cx="4403232" cy="340360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70" y="1129650"/>
            <a:ext cx="4442331" cy="11581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804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 Title and Content with Background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6791077-36D7-1644-B093-D6F8E6663D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0" name="B">
            <a:extLst>
              <a:ext uri="{FF2B5EF4-FFF2-40B4-BE49-F238E27FC236}">
                <a16:creationId xmlns:a16="http://schemas.microsoft.com/office/drawing/2014/main" id="{5391EF1E-04BC-294E-971E-60D464DB0CE9}"/>
              </a:ext>
            </a:extLst>
          </p:cNvPr>
          <p:cNvSpPr/>
          <p:nvPr userDrawn="1"/>
        </p:nvSpPr>
        <p:spPr>
          <a:xfrm>
            <a:off x="541449" y="809494"/>
            <a:ext cx="5033623" cy="5239015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254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199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69" y="2463799"/>
            <a:ext cx="4403232" cy="340360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70" y="1129650"/>
            <a:ext cx="4442331" cy="11581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8F4B01F-C334-E341-927B-F925B27D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0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049350-8EC1-4147-990D-ADFCA6D12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C0686A-BC01-6149-B1A5-A4CA62DCFDB3}"/>
              </a:ext>
            </a:extLst>
          </p:cNvPr>
          <p:cNvSpPr/>
          <p:nvPr userDrawn="1"/>
        </p:nvSpPr>
        <p:spPr>
          <a:xfrm>
            <a:off x="259448" y="4071488"/>
            <a:ext cx="11173090" cy="2185585"/>
          </a:xfrm>
          <a:prstGeom prst="roundRect">
            <a:avLst>
              <a:gd name="adj" fmla="val 2228"/>
            </a:avLst>
          </a:prstGeom>
          <a:solidFill>
            <a:schemeClr val="tx2">
              <a:alpha val="80000"/>
            </a:schemeClr>
          </a:soli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7" y="4071488"/>
            <a:ext cx="11068951" cy="83430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49" y="4932049"/>
            <a:ext cx="11068951" cy="1189351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8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White Logo - Choos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410432-F8B1-9744-8C5E-F31023B2F4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A white hexagon on a black background&#10;&#10;Description automatically generated">
            <a:extLst>
              <a:ext uri="{FF2B5EF4-FFF2-40B4-BE49-F238E27FC236}">
                <a16:creationId xmlns:a16="http://schemas.microsoft.com/office/drawing/2014/main" id="{DF6BB767-18E1-854D-9BB6-6661672A1F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777" y="2971800"/>
            <a:ext cx="5868445" cy="9144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99089F-4CAB-FD4A-8C76-C4486BC9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160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ransitio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C0686A-BC01-6149-B1A5-A4CA62DCFDB3}"/>
              </a:ext>
            </a:extLst>
          </p:cNvPr>
          <p:cNvSpPr/>
          <p:nvPr userDrawn="1"/>
        </p:nvSpPr>
        <p:spPr>
          <a:xfrm>
            <a:off x="259448" y="4071488"/>
            <a:ext cx="11173090" cy="2185585"/>
          </a:xfrm>
          <a:prstGeom prst="roundRect">
            <a:avLst>
              <a:gd name="adj" fmla="val 2228"/>
            </a:avLst>
          </a:prstGeom>
          <a:solidFill>
            <a:schemeClr val="tx2">
              <a:alpha val="80000"/>
            </a:schemeClr>
          </a:soli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7" y="4071488"/>
            <a:ext cx="11068951" cy="83430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49" y="4932049"/>
            <a:ext cx="11068951" cy="1189351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14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ransi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049350-8EC1-4147-990D-ADFCA6D12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C0686A-BC01-6149-B1A5-A4CA62DCFDB3}"/>
              </a:ext>
            </a:extLst>
          </p:cNvPr>
          <p:cNvSpPr/>
          <p:nvPr userDrawn="1"/>
        </p:nvSpPr>
        <p:spPr>
          <a:xfrm>
            <a:off x="259448" y="583698"/>
            <a:ext cx="11173090" cy="2185585"/>
          </a:xfrm>
          <a:prstGeom prst="roundRect">
            <a:avLst>
              <a:gd name="adj" fmla="val 2228"/>
            </a:avLst>
          </a:prstGeom>
          <a:solidFill>
            <a:schemeClr val="tx2">
              <a:alpha val="80000"/>
            </a:schemeClr>
          </a:soli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7" y="583698"/>
            <a:ext cx="11068951" cy="83430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49" y="1444259"/>
            <a:ext cx="11068951" cy="1189351"/>
          </a:xfrm>
        </p:spPr>
        <p:txBody>
          <a:bodyPr>
            <a:no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20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Transi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C0686A-BC01-6149-B1A5-A4CA62DCFDB3}"/>
              </a:ext>
            </a:extLst>
          </p:cNvPr>
          <p:cNvSpPr/>
          <p:nvPr userDrawn="1"/>
        </p:nvSpPr>
        <p:spPr>
          <a:xfrm>
            <a:off x="259448" y="4071488"/>
            <a:ext cx="11173090" cy="2185585"/>
          </a:xfrm>
          <a:prstGeom prst="roundRect">
            <a:avLst>
              <a:gd name="adj" fmla="val 2228"/>
            </a:avLst>
          </a:prstGeom>
          <a:solidFill>
            <a:schemeClr val="tx2">
              <a:alpha val="80000"/>
            </a:schemeClr>
          </a:soli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7" y="4071488"/>
            <a:ext cx="11068951" cy="83430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49" y="4881249"/>
            <a:ext cx="11068951" cy="118935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4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rcode">
            <a:extLst>
              <a:ext uri="{FF2B5EF4-FFF2-40B4-BE49-F238E27FC236}">
                <a16:creationId xmlns:a16="http://schemas.microsoft.com/office/drawing/2014/main" id="{18EB4456-C353-8E41-840C-1F65B40690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6" name="LogoSmall">
            <a:extLst>
              <a:ext uri="{FF2B5EF4-FFF2-40B4-BE49-F238E27FC236}">
                <a16:creationId xmlns:a16="http://schemas.microsoft.com/office/drawing/2014/main" id="{F2B0BBA9-9AA2-5B4C-8B37-67250FC46A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4C4FBD-A9A9-8941-BE56-808915211343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Trext">
            <a:extLst>
              <a:ext uri="{FF2B5EF4-FFF2-40B4-BE49-F238E27FC236}">
                <a16:creationId xmlns:a16="http://schemas.microsoft.com/office/drawing/2014/main" id="{088223E5-A53B-454E-8AFD-85EC7A94C448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9" name="SmallB">
            <a:extLst>
              <a:ext uri="{FF2B5EF4-FFF2-40B4-BE49-F238E27FC236}">
                <a16:creationId xmlns:a16="http://schemas.microsoft.com/office/drawing/2014/main" id="{F97A9569-8F0B-9349-AE85-42BB4BF9537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7B92781-38EE-E342-B4EF-6448A4D54ACE}"/>
              </a:ext>
            </a:extLst>
          </p:cNvPr>
          <p:cNvSpPr/>
          <p:nvPr userDrawn="1"/>
        </p:nvSpPr>
        <p:spPr>
          <a:xfrm>
            <a:off x="259448" y="4794548"/>
            <a:ext cx="11173090" cy="1571573"/>
          </a:xfrm>
          <a:prstGeom prst="roundRect">
            <a:avLst>
              <a:gd name="adj" fmla="val 2228"/>
            </a:avLst>
          </a:prstGeo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extrusionH="25400">
            <a:bevelT w="25400" h="254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2BEF6A-0B30-4545-979B-2207C21AED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4940300"/>
            <a:ext cx="5956300" cy="5207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D5F363-551F-6C4A-B31B-3FF7FE220C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00" y="5635748"/>
            <a:ext cx="2273300" cy="295153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0B59625-04E3-5F48-AD59-D7AE0FA4A4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1500" y="5635748"/>
            <a:ext cx="2273300" cy="295153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DECE70A-6373-A441-B4B7-519FB70737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5993" y="5635749"/>
            <a:ext cx="2273300" cy="29515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2557471-6122-EE49-A94C-668C605D4F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6017299"/>
            <a:ext cx="2273300" cy="295153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err="1"/>
              <a:t>email@bcore.com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58D2AC6B-4BE2-9D4E-AB20-CABAACAC5B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11500" y="6017299"/>
            <a:ext cx="2273300" cy="295153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err="1"/>
              <a:t>email@bcore.com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770F5AA-9AA4-E14C-A14B-5759FB8AE8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5993" y="6017300"/>
            <a:ext cx="2273300" cy="29515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err="1"/>
              <a:t>email@bcore.com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DCB2453-B98E-8E46-8A70-457657E1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8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8E532-D5B6-FE4F-A60C-E37EE6630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624264"/>
            <a:ext cx="10515600" cy="40851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Contact</a:t>
            </a:r>
          </a:p>
        </p:txBody>
      </p:sp>
      <p:pic>
        <p:nvPicPr>
          <p:cNvPr id="7" name="Barcode">
            <a:extLst>
              <a:ext uri="{FF2B5EF4-FFF2-40B4-BE49-F238E27FC236}">
                <a16:creationId xmlns:a16="http://schemas.microsoft.com/office/drawing/2014/main" id="{86818A63-D9C9-BE4A-8F39-9285502A66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8" name="LogoSmall">
            <a:extLst>
              <a:ext uri="{FF2B5EF4-FFF2-40B4-BE49-F238E27FC236}">
                <a16:creationId xmlns:a16="http://schemas.microsoft.com/office/drawing/2014/main" id="{4D92198E-872A-794C-BC28-0F033DA3A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D75DE4-F29F-A743-A913-E59C14F6F74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SlideTrext">
            <a:extLst>
              <a:ext uri="{FF2B5EF4-FFF2-40B4-BE49-F238E27FC236}">
                <a16:creationId xmlns:a16="http://schemas.microsoft.com/office/drawing/2014/main" id="{1ED092B1-B86C-414A-A641-CF15A90823D7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11" name="SmallB">
            <a:extLst>
              <a:ext uri="{FF2B5EF4-FFF2-40B4-BE49-F238E27FC236}">
                <a16:creationId xmlns:a16="http://schemas.microsoft.com/office/drawing/2014/main" id="{9A407DDF-E032-264A-B1A3-60845591A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4" name="Google Shape;571;p75">
            <a:extLst>
              <a:ext uri="{FF2B5EF4-FFF2-40B4-BE49-F238E27FC236}">
                <a16:creationId xmlns:a16="http://schemas.microsoft.com/office/drawing/2014/main" id="{149E4170-E7B4-6B41-9868-855A29F906EE}"/>
              </a:ext>
            </a:extLst>
          </p:cNvPr>
          <p:cNvSpPr txBox="1"/>
          <p:nvPr userDrawn="1"/>
        </p:nvSpPr>
        <p:spPr>
          <a:xfrm>
            <a:off x="3895625" y="6404926"/>
            <a:ext cx="4400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dirty="0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12005 </a:t>
            </a:r>
            <a:r>
              <a:rPr lang="fr-FR" sz="1200" b="0" i="0" dirty="0" err="1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Sunrise</a:t>
            </a:r>
            <a:r>
              <a:rPr lang="fr-FR" sz="1200" b="0" i="0" dirty="0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 </a:t>
            </a:r>
            <a:r>
              <a:rPr lang="fr-FR" sz="1200" b="0" i="0" dirty="0" err="1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Valley</a:t>
            </a:r>
            <a:r>
              <a:rPr lang="fr-FR" sz="1200" b="0" i="0" dirty="0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 Dr   </a:t>
            </a:r>
            <a:r>
              <a:rPr lang="en" sz="1200" b="0" i="0" dirty="0">
                <a:solidFill>
                  <a:schemeClr val="lt1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I</a:t>
            </a:r>
            <a:r>
              <a:rPr lang="en" sz="1200" b="0" i="0" dirty="0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   </a:t>
            </a:r>
            <a:r>
              <a:rPr lang="en-US" sz="1200" b="0" i="0" dirty="0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Suite 410   </a:t>
            </a:r>
            <a:r>
              <a:rPr lang="en" sz="1200" b="0" i="0" dirty="0">
                <a:solidFill>
                  <a:schemeClr val="lt1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I </a:t>
            </a:r>
            <a:r>
              <a:rPr lang="en" sz="1200" b="0" i="0" dirty="0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  R</a:t>
            </a:r>
            <a:r>
              <a:rPr lang="en-US" sz="1200" b="0" i="0" dirty="0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e</a:t>
            </a:r>
            <a:r>
              <a:rPr lang="en" sz="1200" b="0" i="0" dirty="0" err="1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ston</a:t>
            </a:r>
            <a:r>
              <a:rPr lang="en" sz="1200" b="0" i="0" dirty="0">
                <a:solidFill>
                  <a:srgbClr val="B7B7B7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, VA  20191   </a:t>
            </a:r>
            <a:r>
              <a:rPr lang="en" sz="1200" b="0" i="0" dirty="0">
                <a:solidFill>
                  <a:srgbClr val="282828"/>
                </a:solidFill>
                <a:latin typeface="Franklin Gothic Medium Cond" panose="020B0606030402020204" pitchFamily="34" charset="0"/>
                <a:ea typeface="Gothic A1"/>
                <a:cs typeface="Gothic A1"/>
                <a:sym typeface="Gothic A1"/>
              </a:rPr>
              <a:t> </a:t>
            </a:r>
            <a:r>
              <a:rPr lang="en" sz="1200" b="0" i="0" u="sng" dirty="0">
                <a:solidFill>
                  <a:srgbClr val="D6E200"/>
                </a:solidFill>
                <a:latin typeface="Franklin Gothic Medium Cond" panose="020B0606030402020204" pitchFamily="34" charset="0"/>
                <a:ea typeface="Gothic A1 Medium"/>
                <a:cs typeface="Gothic A1 Medium"/>
                <a:sym typeface="Gothic A1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Bcore.com</a:t>
            </a:r>
            <a:endParaRPr sz="1200" b="0" i="0" dirty="0">
              <a:solidFill>
                <a:srgbClr val="D6E200"/>
              </a:solidFill>
              <a:latin typeface="Franklin Gothic Medium Cond" panose="020B0606030402020204" pitchFamily="34" charset="0"/>
              <a:ea typeface="Gothic A1 Medium"/>
              <a:cs typeface="Gothic A1 Medium"/>
              <a:sym typeface="Gothic A1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dirty="0">
              <a:solidFill>
                <a:srgbClr val="282828"/>
              </a:solidFill>
              <a:latin typeface="Franklin Gothic Medium Cond" panose="020B0606030402020204" pitchFamily="34" charset="0"/>
              <a:ea typeface="Gothic A1"/>
              <a:cs typeface="Gothic A1"/>
              <a:sym typeface="Gothic A1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193CE8E5-1C1C-364C-8408-3268A9411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9350" y="4202471"/>
            <a:ext cx="2273300" cy="29515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37B2215-EE87-544E-A4F6-8F8B3A7EA3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59350" y="4584022"/>
            <a:ext cx="2273300" cy="29515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err="1"/>
              <a:t>email@bcore.com</a:t>
            </a:r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F0784DC7-1FBB-3546-8EE9-42F166E76F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9350" y="5027971"/>
            <a:ext cx="2273300" cy="29515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NAME | 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9E4D3FF-B1C6-5D4C-A213-B2AD24F236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59350" y="5409522"/>
            <a:ext cx="2273300" cy="29515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err="1"/>
              <a:t>email@bcore.com</a:t>
            </a:r>
            <a:endParaRPr lang="en-US" dirty="0"/>
          </a:p>
        </p:txBody>
      </p:sp>
      <p:pic>
        <p:nvPicPr>
          <p:cNvPr id="19" name="Picture 18" descr="A white hexagon on a black background&#10;&#10;Description automatically generated">
            <a:extLst>
              <a:ext uri="{FF2B5EF4-FFF2-40B4-BE49-F238E27FC236}">
                <a16:creationId xmlns:a16="http://schemas.microsoft.com/office/drawing/2014/main" id="{717E5D70-67D6-B44A-87A0-20A61D9D24F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888" y="2657006"/>
            <a:ext cx="2934223" cy="457200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4A48EA3-8171-F44E-8EFF-1D62DF6F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54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399543"/>
            <a:ext cx="11516230" cy="83430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49" y="1383823"/>
            <a:ext cx="11516230" cy="48406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278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rcode">
            <a:extLst>
              <a:ext uri="{FF2B5EF4-FFF2-40B4-BE49-F238E27FC236}">
                <a16:creationId xmlns:a16="http://schemas.microsoft.com/office/drawing/2014/main" id="{18EB4456-C353-8E41-840C-1F65B40690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6" name="LogoSmall">
            <a:extLst>
              <a:ext uri="{FF2B5EF4-FFF2-40B4-BE49-F238E27FC236}">
                <a16:creationId xmlns:a16="http://schemas.microsoft.com/office/drawing/2014/main" id="{F2B0BBA9-9AA2-5B4C-8B37-67250FC46A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4C4FBD-A9A9-8941-BE56-808915211343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Trext">
            <a:extLst>
              <a:ext uri="{FF2B5EF4-FFF2-40B4-BE49-F238E27FC236}">
                <a16:creationId xmlns:a16="http://schemas.microsoft.com/office/drawing/2014/main" id="{088223E5-A53B-454E-8AFD-85EC7A94C448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9" name="SmallB">
            <a:extLst>
              <a:ext uri="{FF2B5EF4-FFF2-40B4-BE49-F238E27FC236}">
                <a16:creationId xmlns:a16="http://schemas.microsoft.com/office/drawing/2014/main" id="{F97A9569-8F0B-9349-AE85-42BB4BF953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EE3FAA4-1BD4-E345-ABBC-18C85E17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599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D404372-03FD-6B4D-B0DE-B1016C0B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7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0;p37">
            <a:extLst>
              <a:ext uri="{FF2B5EF4-FFF2-40B4-BE49-F238E27FC236}">
                <a16:creationId xmlns:a16="http://schemas.microsoft.com/office/drawing/2014/main" id="{CE90377D-27CF-4249-9A28-B8E617E950B2}"/>
              </a:ext>
            </a:extLst>
          </p:cNvPr>
          <p:cNvSpPr txBox="1"/>
          <p:nvPr userDrawn="1"/>
        </p:nvSpPr>
        <p:spPr>
          <a:xfrm rot="10800000">
            <a:off x="-1962" y="3315835"/>
            <a:ext cx="12188825" cy="226330"/>
          </a:xfrm>
          <a:prstGeom prst="rect">
            <a:avLst/>
          </a:prstGeom>
          <a:gradFill>
            <a:gsLst>
              <a:gs pos="100000">
                <a:srgbClr val="F2F2F2"/>
              </a:gs>
              <a:gs pos="0">
                <a:srgbClr val="282828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466" b="0" i="0" dirty="0">
              <a:solidFill>
                <a:schemeClr val="accent6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4055" y="3315834"/>
            <a:ext cx="5011624" cy="226332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pic>
        <p:nvPicPr>
          <p:cNvPr id="7" name="Picture 6" descr="A black background with white hexagons&#10;&#10;Description automatically generated">
            <a:extLst>
              <a:ext uri="{FF2B5EF4-FFF2-40B4-BE49-F238E27FC236}">
                <a16:creationId xmlns:a16="http://schemas.microsoft.com/office/drawing/2014/main" id="{AF6786B8-687F-7941-9420-AC3B83CE88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" y="3308701"/>
            <a:ext cx="1525796" cy="23774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4C03E74-6788-4B47-A76E-3D45590F47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457" y="3840480"/>
            <a:ext cx="4034046" cy="2445133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1pPr>
            <a:lvl2pPr>
              <a:defRPr sz="20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2pPr>
            <a:lvl3pPr>
              <a:defRPr sz="20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3pPr>
            <a:lvl4pPr>
              <a:defRPr sz="20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4pPr>
            <a:lvl5pPr>
              <a:defRPr sz="20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78BB7-D647-774B-9959-3A5F6D435F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5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C0686A-BC01-6149-B1A5-A4CA62DCFDB3}"/>
              </a:ext>
            </a:extLst>
          </p:cNvPr>
          <p:cNvSpPr/>
          <p:nvPr userDrawn="1"/>
        </p:nvSpPr>
        <p:spPr>
          <a:xfrm>
            <a:off x="259448" y="4071488"/>
            <a:ext cx="11173090" cy="2185585"/>
          </a:xfrm>
          <a:prstGeom prst="roundRect">
            <a:avLst>
              <a:gd name="adj" fmla="val 2228"/>
            </a:avLst>
          </a:prstGeom>
          <a:solidFill>
            <a:schemeClr val="tx2">
              <a:alpha val="80000"/>
            </a:schemeClr>
          </a:soli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549" y="4203701"/>
            <a:ext cx="11068951" cy="1917700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1pPr>
            <a:lvl2pPr>
              <a:defRPr sz="18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2pPr>
            <a:lvl3pPr>
              <a:defRPr sz="18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3pPr>
            <a:lvl4pPr>
              <a:defRPr sz="18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4pPr>
            <a:lvl5pPr>
              <a:defRPr sz="1800" b="0" i="0">
                <a:solidFill>
                  <a:schemeClr val="bg2"/>
                </a:solidFill>
                <a:latin typeface="Franklin Gothic Medium Cond" panose="020B06060304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1" name="Google Shape;210;p37">
            <a:extLst>
              <a:ext uri="{FF2B5EF4-FFF2-40B4-BE49-F238E27FC236}">
                <a16:creationId xmlns:a16="http://schemas.microsoft.com/office/drawing/2014/main" id="{12D77D59-12CB-6B46-BDAA-C76F616E12A9}"/>
              </a:ext>
            </a:extLst>
          </p:cNvPr>
          <p:cNvSpPr txBox="1"/>
          <p:nvPr userDrawn="1"/>
        </p:nvSpPr>
        <p:spPr>
          <a:xfrm rot="10800000">
            <a:off x="-1962" y="3315835"/>
            <a:ext cx="12188825" cy="226330"/>
          </a:xfrm>
          <a:prstGeom prst="rect">
            <a:avLst/>
          </a:prstGeom>
          <a:gradFill>
            <a:gsLst>
              <a:gs pos="100000">
                <a:srgbClr val="F2F2F2"/>
              </a:gs>
              <a:gs pos="0">
                <a:srgbClr val="282828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466" b="0" i="0" dirty="0">
              <a:solidFill>
                <a:schemeClr val="accent6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pic>
        <p:nvPicPr>
          <p:cNvPr id="13" name="Picture 12" descr="A black background with white hexagons&#10;&#10;Description automatically generated">
            <a:extLst>
              <a:ext uri="{FF2B5EF4-FFF2-40B4-BE49-F238E27FC236}">
                <a16:creationId xmlns:a16="http://schemas.microsoft.com/office/drawing/2014/main" id="{E97ED982-F85F-A547-8134-E927FD9E3B4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" y="3308701"/>
            <a:ext cx="1525796" cy="237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00" y="3325200"/>
            <a:ext cx="5524500" cy="226332"/>
          </a:xfrm>
        </p:spPr>
        <p:txBody>
          <a:bodyPr>
            <a:noAutofit/>
          </a:bodyPr>
          <a:lstStyle>
            <a:lvl1pPr>
              <a:defRPr sz="18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859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399543"/>
            <a:ext cx="11516230" cy="83430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197" y="1383823"/>
            <a:ext cx="9127482" cy="48406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F6AE4A-E1FF-954A-906E-A11D0AFF5EA3}"/>
              </a:ext>
            </a:extLst>
          </p:cNvPr>
          <p:cNvCxnSpPr>
            <a:cxnSpLocks/>
          </p:cNvCxnSpPr>
          <p:nvPr userDrawn="1"/>
        </p:nvCxnSpPr>
        <p:spPr>
          <a:xfrm flipH="1">
            <a:off x="-1" y="1288383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100000">
                  <a:srgbClr val="9E9E9E"/>
                </a:gs>
                <a:gs pos="0">
                  <a:srgbClr val="262626"/>
                </a:gs>
              </a:gsLst>
              <a:lin ang="0" scaled="1"/>
              <a:tileRect/>
            </a:gra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D3AF65-8392-914E-AB97-A7F5E1C169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19168"/>
            <a:ext cx="2541588" cy="553883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64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399543"/>
            <a:ext cx="11516230" cy="83430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49" y="1383823"/>
            <a:ext cx="11516230" cy="48406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4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399543"/>
            <a:ext cx="11516230" cy="83430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49" y="1383823"/>
            <a:ext cx="11516230" cy="48406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F6AE4A-E1FF-954A-906E-A11D0AFF5EA3}"/>
              </a:ext>
            </a:extLst>
          </p:cNvPr>
          <p:cNvCxnSpPr>
            <a:cxnSpLocks/>
          </p:cNvCxnSpPr>
          <p:nvPr userDrawn="1"/>
        </p:nvCxnSpPr>
        <p:spPr>
          <a:xfrm flipH="1">
            <a:off x="-1" y="1288383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100000">
                  <a:srgbClr val="9E9E9E"/>
                </a:gs>
                <a:gs pos="0">
                  <a:srgbClr val="262626"/>
                </a:gs>
              </a:gsLst>
              <a:lin ang="0" scaled="1"/>
              <a:tileRect/>
            </a:gra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919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399543"/>
            <a:ext cx="11516230" cy="714669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49" y="1452793"/>
            <a:ext cx="11516230" cy="47716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  <p:sp>
        <p:nvSpPr>
          <p:cNvPr id="10" name="Google Shape;210;p37">
            <a:extLst>
              <a:ext uri="{FF2B5EF4-FFF2-40B4-BE49-F238E27FC236}">
                <a16:creationId xmlns:a16="http://schemas.microsoft.com/office/drawing/2014/main" id="{55EE50B0-D611-DE43-B8AC-51B4E87EAA3C}"/>
              </a:ext>
            </a:extLst>
          </p:cNvPr>
          <p:cNvSpPr txBox="1"/>
          <p:nvPr userDrawn="1"/>
        </p:nvSpPr>
        <p:spPr>
          <a:xfrm>
            <a:off x="-1" y="1163166"/>
            <a:ext cx="12188825" cy="226330"/>
          </a:xfrm>
          <a:prstGeom prst="rect">
            <a:avLst/>
          </a:prstGeom>
          <a:gradFill>
            <a:gsLst>
              <a:gs pos="100000">
                <a:srgbClr val="F2F2F2"/>
              </a:gs>
              <a:gs pos="0">
                <a:srgbClr val="282828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466" b="0" i="0" dirty="0">
              <a:solidFill>
                <a:schemeClr val="accent6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</p:spTree>
    <p:extLst>
      <p:ext uri="{BB962C8B-B14F-4D97-AF65-F5344CB8AC3E}">
        <p14:creationId xmlns:p14="http://schemas.microsoft.com/office/powerpoint/2010/main" val="61682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0;p37">
            <a:extLst>
              <a:ext uri="{FF2B5EF4-FFF2-40B4-BE49-F238E27FC236}">
                <a16:creationId xmlns:a16="http://schemas.microsoft.com/office/drawing/2014/main" id="{5AAA26D3-183A-C84A-8C0A-15E957670C84}"/>
              </a:ext>
            </a:extLst>
          </p:cNvPr>
          <p:cNvSpPr txBox="1"/>
          <p:nvPr userDrawn="1"/>
        </p:nvSpPr>
        <p:spPr>
          <a:xfrm>
            <a:off x="-1" y="382878"/>
            <a:ext cx="12188825" cy="226330"/>
          </a:xfrm>
          <a:prstGeom prst="rect">
            <a:avLst/>
          </a:prstGeom>
          <a:gradFill>
            <a:gsLst>
              <a:gs pos="100000">
                <a:srgbClr val="F2F2F2"/>
              </a:gs>
              <a:gs pos="0">
                <a:srgbClr val="282828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466" b="0" i="0" dirty="0">
              <a:solidFill>
                <a:schemeClr val="accent6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A933C-4E73-7348-AE3D-3A80590D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425089"/>
            <a:ext cx="11516230" cy="156536"/>
          </a:xfrm>
        </p:spPr>
        <p:txBody>
          <a:bodyPr>
            <a:noAutofit/>
          </a:bodyPr>
          <a:lstStyle>
            <a:lvl1pPr>
              <a:defRPr sz="1600" b="0" i="0">
                <a:solidFill>
                  <a:schemeClr val="accent1"/>
                </a:solidFill>
                <a:latin typeface="Franklin Gothic Medium Cond" panose="020B06060304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2B0CA-F756-E542-8DE2-B1308B3E6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49" y="884869"/>
            <a:ext cx="11516230" cy="484064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D1B2-4C03-6F47-AF4F-69C82179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Barcode">
            <a:extLst>
              <a:ext uri="{FF2B5EF4-FFF2-40B4-BE49-F238E27FC236}">
                <a16:creationId xmlns:a16="http://schemas.microsoft.com/office/drawing/2014/main" id="{C635A230-D16D-534B-98AC-A897EA8E2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4535" y="4774663"/>
            <a:ext cx="79867" cy="1406716"/>
          </a:xfrm>
          <a:prstGeom prst="rect">
            <a:avLst/>
          </a:prstGeom>
        </p:spPr>
      </p:pic>
      <p:pic>
        <p:nvPicPr>
          <p:cNvPr id="26" name="LogoSmall">
            <a:extLst>
              <a:ext uri="{FF2B5EF4-FFF2-40B4-BE49-F238E27FC236}">
                <a16:creationId xmlns:a16="http://schemas.microsoft.com/office/drawing/2014/main" id="{CFE879C4-3D0F-DF4E-B2B6-92EAA4ACBA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52" y="153713"/>
            <a:ext cx="766015" cy="11835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6F6184-3387-9D46-A506-99AA1E63B95C}"/>
              </a:ext>
            </a:extLst>
          </p:cNvPr>
          <p:cNvSpPr/>
          <p:nvPr userDrawn="1"/>
        </p:nvSpPr>
        <p:spPr>
          <a:xfrm>
            <a:off x="259449" y="2"/>
            <a:ext cx="766016" cy="60959"/>
          </a:xfrm>
          <a:prstGeom prst="rect">
            <a:avLst/>
          </a:prstGeom>
          <a:solidFill>
            <a:srgbClr val="D6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SlideTrext">
            <a:extLst>
              <a:ext uri="{FF2B5EF4-FFF2-40B4-BE49-F238E27FC236}">
                <a16:creationId xmlns:a16="http://schemas.microsoft.com/office/drawing/2014/main" id="{160BFA3A-F9A9-154B-926A-4435D74DB9EB}"/>
              </a:ext>
            </a:extLst>
          </p:cNvPr>
          <p:cNvSpPr txBox="1"/>
          <p:nvPr userDrawn="1"/>
        </p:nvSpPr>
        <p:spPr>
          <a:xfrm rot="16200000">
            <a:off x="10254127" y="2996257"/>
            <a:ext cx="33606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595959"/>
                </a:solidFill>
                <a:latin typeface="Consolas" panose="020B0609020204030204" pitchFamily="49" charset="0"/>
              </a:rPr>
              <a:t>PROPRIETARY &amp; CONFIDENTIAL ***  /// </a:t>
            </a:r>
            <a:r>
              <a:rPr lang="en-US" sz="933" dirty="0">
                <a:solidFill>
                  <a:srgbClr val="D6E200"/>
                </a:solidFill>
                <a:latin typeface="Consolas" panose="020B0609020204030204" pitchFamily="49" charset="0"/>
              </a:rPr>
              <a:t>BCORE</a:t>
            </a:r>
            <a:endParaRPr lang="en-US" sz="933" dirty="0">
              <a:latin typeface="Consolas" panose="020B0609020204030204" pitchFamily="49" charset="0"/>
            </a:endParaRPr>
          </a:p>
        </p:txBody>
      </p:sp>
      <p:pic>
        <p:nvPicPr>
          <p:cNvPr id="29" name="SmallB">
            <a:extLst>
              <a:ext uri="{FF2B5EF4-FFF2-40B4-BE49-F238E27FC236}">
                <a16:creationId xmlns:a16="http://schemas.microsoft.com/office/drawing/2014/main" id="{035D3B70-5DFB-BA4E-85CE-47FF81F883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5679" y="6346760"/>
            <a:ext cx="237711" cy="24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4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7C2787-D9BF-2F44-8575-8D545901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1A55B-29EF-654E-95B2-36EBD2509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17149-AA47-3445-BC12-8E70C7A6E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F4A73-92C7-B14E-B5B2-5BA19A1C999E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E5852-4CD1-B244-9149-DB2FDD14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50DC453-17F3-0A4A-92BB-6AD2F135F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2479" y="6285613"/>
            <a:ext cx="2743200" cy="365125"/>
          </a:xfrm>
          <a:prstGeom prst="rect">
            <a:avLst/>
          </a:prstGeom>
        </p:spPr>
        <p:txBody>
          <a:bodyPr anchor="b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F2231E7-80F9-8B47-B50A-6175E53608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8" r:id="rId3"/>
    <p:sldLayoutId id="2147483680" r:id="rId4"/>
    <p:sldLayoutId id="2147483682" r:id="rId5"/>
    <p:sldLayoutId id="2147483665" r:id="rId6"/>
    <p:sldLayoutId id="2147483681" r:id="rId7"/>
    <p:sldLayoutId id="2147483660" r:id="rId8"/>
    <p:sldLayoutId id="2147483662" r:id="rId9"/>
    <p:sldLayoutId id="2147483663" r:id="rId10"/>
    <p:sldLayoutId id="2147483664" r:id="rId11"/>
    <p:sldLayoutId id="2147483661" r:id="rId12"/>
    <p:sldLayoutId id="2147483651" r:id="rId13"/>
    <p:sldLayoutId id="2147483677" r:id="rId14"/>
    <p:sldLayoutId id="2147483671" r:id="rId15"/>
    <p:sldLayoutId id="2147483669" r:id="rId16"/>
    <p:sldLayoutId id="2147483666" r:id="rId17"/>
    <p:sldLayoutId id="2147483668" r:id="rId18"/>
    <p:sldLayoutId id="2147483667" r:id="rId19"/>
    <p:sldLayoutId id="2147483684" r:id="rId20"/>
    <p:sldLayoutId id="2147483683" r:id="rId21"/>
    <p:sldLayoutId id="2147483670" r:id="rId22"/>
    <p:sldLayoutId id="2147483655" r:id="rId23"/>
    <p:sldLayoutId id="2147483676" r:id="rId24"/>
    <p:sldLayoutId id="2147483650" r:id="rId25"/>
    <p:sldLayoutId id="2147483674" r:id="rId26"/>
    <p:sldLayoutId id="2147483679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C488F-96BB-F347-8E6C-DB86E6E72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43AFE-FFD9-9844-A676-0C8FA17D4D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93367-0DF6-4140-972D-9B3CC4FBF5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31EA4-B4BB-2747-ADCF-878F7E6B0B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4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4E7A-81BD-9445-BCEC-13EDB9F6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945CF-1010-5E4B-8907-F73A397D5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3A0B4C-37C3-6347-9CCB-A0F947B6010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BD9D9-737B-2E44-BC96-26B58686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8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80CE0-8A7E-2745-AEAE-3FCE3C12E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755BC-4A90-2144-8700-5A08FCC89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8B5A173-8989-184C-9504-CBE48129503A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73DAF94-4836-064F-AAE2-40EA7171C93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0AB3CA-8FE5-4346-9113-4A727128ED4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2183F6-889C-304E-AC08-CF822CE6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9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0177-CDE9-0242-A8AB-6F16A39B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633E-C60C-4749-A92B-9F605162A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CEDCB-3E4E-904D-9B5A-6461DAB0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2231E7-80F9-8B47-B50A-6175E53608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6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7086-F837-0246-90DA-CF263553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719AC7-E4A9-194B-ABCF-7D0C9D38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F2231E7-80F9-8B47-B50A-6175E53608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1B06CA-1188-DE4D-B8BC-D7E34CFFF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1B6C-0A7A-914B-A04B-C4D515F78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36715-26C1-EA46-8290-8FD7CE99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97D5DE-7AA2-5347-8525-D28EF47A6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1081B-789F-6548-A6D8-C81C4794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F93A-CD71-3645-98B1-A09D179A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</p:spPr>
        <p:txBody>
          <a:bodyPr/>
          <a:lstStyle/>
          <a:p>
            <a:fld id="{2F2231E7-80F9-8B47-B50A-6175E536080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4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16ED54-B1A6-2F4E-970E-7E7D42254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72BF81-0D8D-BA46-A02B-78BDF873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95021-BC2F-9245-9147-82C4C389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8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88597AB-B835-CF41-A626-AD0FD3658A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2430-FC21-9A41-B7F6-166E8EA69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2D5760-FA65-8048-9D85-195DF5FD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6D1F-D191-2941-9364-347BA335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2479" y="6285613"/>
            <a:ext cx="2743200" cy="365125"/>
          </a:xfrm>
        </p:spPr>
        <p:txBody>
          <a:bodyPr/>
          <a:lstStyle/>
          <a:p>
            <a:fld id="{2F2231E7-80F9-8B47-B50A-6175E536080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7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A22DBB-FDAC-4C40-8FE7-2F732C77BD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F74E3D-F383-7940-BF49-E2EF9028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6920C-3815-3F43-B209-360A30EF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D01C8-BCFC-BE42-99D4-05BD0335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2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D4EE-F420-FF4C-A6B6-BBE855B1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C4C54-973E-5346-B5DF-BB3B29A26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749F5-E6CD-6740-AFE6-BC1DFD65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3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BCB4193-8EB8-8645-B377-46E0B0CDA9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0A349F-3F5E-DA4B-8AB2-4487FEB9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00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4D98C19-8217-9647-8D15-94CBF6DDB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E76D1E-3829-4346-9864-D3124602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9F090-798E-4C4C-96CC-B24A89947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20C2E-ED94-1649-A130-9B7CE9D5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6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7C37-5071-2D4E-B0AE-87B14307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BFD2-8B91-BE4C-810A-3BC2D5E52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9524F-A295-E040-8167-0740EA0C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CA96FA-B53A-DB41-A4AF-17F9BB5349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40AF42-31A2-B840-A678-A019B71683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712984-CDD4-A246-BDFF-5701166FFA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F2755F-9CE3-1741-BF65-897462740E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B88B290-602B-B643-9A6D-D90F1D001A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F38F28-E4C4-0D45-B5E9-EFB6E0A83A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80D38B-201A-7B4E-85D2-192BEF243E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F8291-FB0B-C349-B867-331033CF3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4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E5053A-E26E-5A49-AEB3-C2FEA4432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B82C11-A4EE-B84B-9F15-4EE94F8040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548648-C8A5-7147-A1EC-417E7558B1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E92CEF-CF71-6D4D-9F41-31DFF96DAE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43EBC11-6493-E449-9F95-E67B064745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199B7-E898-7B41-87A0-2640BC3F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6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CB29-BC77-C848-98CF-16837307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A2CE-7149-1243-A5BE-C1210CFDC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8E2C8-3AD9-F24F-A92B-42167644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9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9E4D-777F-7F4D-82E4-D6B087FC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3C5ACE-A35D-894B-A17E-11760DE8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82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683D-F00B-B44F-A9AD-121EF785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Concepts: 3 x 3 – you can edit images &amp; text</a:t>
            </a:r>
          </a:p>
        </p:txBody>
      </p:sp>
      <p:pic>
        <p:nvPicPr>
          <p:cNvPr id="4" name="Picture 3" descr="112,100+ Ai Ml Stock Photos, Pictures &amp; Royalty-Free Images - iStock | Ai  ml icon">
            <a:extLst>
              <a:ext uri="{FF2B5EF4-FFF2-40B4-BE49-F238E27FC236}">
                <a16:creationId xmlns:a16="http://schemas.microsoft.com/office/drawing/2014/main" id="{A7BDFAEA-2C39-4F46-82E6-3F0749C76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5621" y="1630592"/>
            <a:ext cx="2889504" cy="166801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Sci/BSc (Hons) Data Science | Coventry University">
            <a:extLst>
              <a:ext uri="{FF2B5EF4-FFF2-40B4-BE49-F238E27FC236}">
                <a16:creationId xmlns:a16="http://schemas.microsoft.com/office/drawing/2014/main" id="{6B2ECE6C-B97E-C446-8DCD-4D8ACCE20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78553" y="1610271"/>
            <a:ext cx="2889504" cy="16680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15875-AB2E-BA43-8F13-409B4FE604F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376" y="4169486"/>
            <a:ext cx="2889504" cy="16819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 descr="40,700+ Quick Analysis Stock Photos, Pictures &amp; Royalty-Free Images - iStock">
            <a:hlinkClick r:id="" action="ppaction://noaction"/>
            <a:extLst>
              <a:ext uri="{FF2B5EF4-FFF2-40B4-BE49-F238E27FC236}">
                <a16:creationId xmlns:a16="http://schemas.microsoft.com/office/drawing/2014/main" id="{9CDFBFE0-7E1C-E646-84DC-0C35620DE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6659" y="1627964"/>
            <a:ext cx="2889504" cy="1682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7CD02-F527-0A45-8E60-A283EA36595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643122" y="4162774"/>
            <a:ext cx="2889505" cy="1661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A5195D-E553-8C4F-AE0F-D9C7DCE41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941" y="4147774"/>
            <a:ext cx="2889504" cy="1661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7DB4A2-5A00-794E-8B84-6361808EB0C8}"/>
              </a:ext>
            </a:extLst>
          </p:cNvPr>
          <p:cNvSpPr txBox="1"/>
          <p:nvPr/>
        </p:nvSpPr>
        <p:spPr>
          <a:xfrm>
            <a:off x="8170973" y="3294629"/>
            <a:ext cx="2889504" cy="47705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Custom Analytic Tooling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Combining Data Science &amp; AI Expertise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5A79B-D738-6F4D-B328-91803F5E3A91}"/>
              </a:ext>
            </a:extLst>
          </p:cNvPr>
          <p:cNvSpPr txBox="1"/>
          <p:nvPr/>
        </p:nvSpPr>
        <p:spPr>
          <a:xfrm>
            <a:off x="1105560" y="5844388"/>
            <a:ext cx="2889504" cy="47705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Advanced Geospatial Temporal</a:t>
            </a:r>
          </a:p>
          <a:p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 Merging Industry Experience with the IC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1C1BB-F168-8B4C-A412-804366875987}"/>
              </a:ext>
            </a:extLst>
          </p:cNvPr>
          <p:cNvSpPr txBox="1"/>
          <p:nvPr/>
        </p:nvSpPr>
        <p:spPr>
          <a:xfrm>
            <a:off x="4644291" y="5841762"/>
            <a:ext cx="2889504" cy="47705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>
                <a:latin typeface="Franklin Gothic Book" panose="020B0503020102020204" pitchFamily="34" charset="0"/>
              </a:rPr>
              <a:t>Data &amp; Software Suitability</a:t>
            </a:r>
          </a:p>
          <a:p>
            <a:r>
              <a:rPr lang="en-US" sz="1100" b="0">
                <a:latin typeface="Franklin Gothic Book" panose="020B0503020102020204" pitchFamily="34" charset="0"/>
              </a:rPr>
              <a:t>Capability Assessments &amp; Data Solutions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B4AF6-060D-0544-8553-FBCF29C48F06}"/>
              </a:ext>
            </a:extLst>
          </p:cNvPr>
          <p:cNvSpPr txBox="1"/>
          <p:nvPr/>
        </p:nvSpPr>
        <p:spPr>
          <a:xfrm>
            <a:off x="8150941" y="5826949"/>
            <a:ext cx="2889504" cy="47705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Commercial Data Engine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Providing Unique Access to Quality Data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7CCD6-F133-6446-B034-16E231620CB1}"/>
              </a:ext>
            </a:extLst>
          </p:cNvPr>
          <p:cNvSpPr txBox="1"/>
          <p:nvPr/>
        </p:nvSpPr>
        <p:spPr>
          <a:xfrm>
            <a:off x="4644119" y="3299917"/>
            <a:ext cx="2892509" cy="47705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AI / ML Solution Development</a:t>
            </a:r>
          </a:p>
          <a:p>
            <a:r>
              <a:rPr lang="en-US" sz="110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Driving Analysis With Generative AI</a:t>
            </a:r>
            <a:endParaRPr lang="en-US" sz="120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5" name="TextBox 14">
            <a:hlinkClick r:id="" action="ppaction://noaction"/>
            <a:extLst>
              <a:ext uri="{FF2B5EF4-FFF2-40B4-BE49-F238E27FC236}">
                <a16:creationId xmlns:a16="http://schemas.microsoft.com/office/drawing/2014/main" id="{29B60849-88B3-4341-979E-5CD9D1F0DF36}"/>
              </a:ext>
            </a:extLst>
          </p:cNvPr>
          <p:cNvSpPr txBox="1"/>
          <p:nvPr/>
        </p:nvSpPr>
        <p:spPr>
          <a:xfrm>
            <a:off x="1096659" y="3314450"/>
            <a:ext cx="2889504" cy="47705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Quick Reaction Analysis</a:t>
            </a:r>
          </a:p>
          <a:p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Rapid, All-Source Analysis Teams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479288-1438-CA4C-AA33-CCDDC1E0E90B}"/>
              </a:ext>
            </a:extLst>
          </p:cNvPr>
          <p:cNvCxnSpPr/>
          <p:nvPr/>
        </p:nvCxnSpPr>
        <p:spPr>
          <a:xfrm>
            <a:off x="1094119" y="3303355"/>
            <a:ext cx="288950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6E200"/>
                </a:gs>
                <a:gs pos="100000">
                  <a:srgbClr val="A6A6A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51FB45-7514-5245-9139-863BBE98E4BD}"/>
              </a:ext>
            </a:extLst>
          </p:cNvPr>
          <p:cNvCxnSpPr/>
          <p:nvPr/>
        </p:nvCxnSpPr>
        <p:spPr>
          <a:xfrm>
            <a:off x="4639039" y="3288307"/>
            <a:ext cx="288950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6E200"/>
                </a:gs>
                <a:gs pos="100000">
                  <a:srgbClr val="A6A6A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6F5AE5-32D3-1D4C-A1AD-62344462E2A8}"/>
              </a:ext>
            </a:extLst>
          </p:cNvPr>
          <p:cNvCxnSpPr/>
          <p:nvPr/>
        </p:nvCxnSpPr>
        <p:spPr>
          <a:xfrm>
            <a:off x="1102981" y="5831339"/>
            <a:ext cx="288950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6E200"/>
                </a:gs>
                <a:gs pos="100000">
                  <a:srgbClr val="A6A6A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D94E44-E420-1E43-A84A-0963134235A6}"/>
              </a:ext>
            </a:extLst>
          </p:cNvPr>
          <p:cNvCxnSpPr/>
          <p:nvPr/>
        </p:nvCxnSpPr>
        <p:spPr>
          <a:xfrm>
            <a:off x="4638492" y="5824419"/>
            <a:ext cx="288950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6E200"/>
                </a:gs>
                <a:gs pos="100000">
                  <a:srgbClr val="A6A6A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3CCF76-6854-D049-A0DE-7AF37EDEB663}"/>
              </a:ext>
            </a:extLst>
          </p:cNvPr>
          <p:cNvCxnSpPr/>
          <p:nvPr/>
        </p:nvCxnSpPr>
        <p:spPr>
          <a:xfrm>
            <a:off x="8143812" y="5809606"/>
            <a:ext cx="288950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6E200"/>
                </a:gs>
                <a:gs pos="100000">
                  <a:srgbClr val="A6A6A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F17D55-71F0-DC4D-AF69-DD0B8ED7B215}"/>
              </a:ext>
            </a:extLst>
          </p:cNvPr>
          <p:cNvCxnSpPr/>
          <p:nvPr/>
        </p:nvCxnSpPr>
        <p:spPr>
          <a:xfrm>
            <a:off x="8168924" y="3275916"/>
            <a:ext cx="2889504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D6E200"/>
                </a:gs>
                <a:gs pos="100000">
                  <a:srgbClr val="A6A6A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0C6624-D95F-3E43-A2BC-A4EC45264E1A}"/>
              </a:ext>
            </a:extLst>
          </p:cNvPr>
          <p:cNvCxnSpPr>
            <a:cxnSpLocks/>
          </p:cNvCxnSpPr>
          <p:nvPr/>
        </p:nvCxnSpPr>
        <p:spPr>
          <a:xfrm flipH="1">
            <a:off x="995680" y="3946934"/>
            <a:ext cx="9712960" cy="0"/>
          </a:xfrm>
          <a:prstGeom prst="line">
            <a:avLst/>
          </a:prstGeom>
          <a:ln>
            <a:gradFill flip="none" rotWithShape="1">
              <a:gsLst>
                <a:gs pos="86000">
                  <a:schemeClr val="bg1">
                    <a:lumMod val="65000"/>
                    <a:alpha val="50000"/>
                  </a:schemeClr>
                </a:gs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14000">
                  <a:schemeClr val="bg1">
                    <a:lumMod val="65000"/>
                    <a:alpha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FA5781-8DAA-844B-9103-47A3D8C10985}"/>
              </a:ext>
            </a:extLst>
          </p:cNvPr>
          <p:cNvCxnSpPr>
            <a:cxnSpLocks/>
          </p:cNvCxnSpPr>
          <p:nvPr/>
        </p:nvCxnSpPr>
        <p:spPr>
          <a:xfrm>
            <a:off x="4318000" y="1874294"/>
            <a:ext cx="0" cy="4145280"/>
          </a:xfrm>
          <a:prstGeom prst="line">
            <a:avLst/>
          </a:prstGeom>
          <a:ln>
            <a:gradFill flip="none" rotWithShape="1">
              <a:gsLst>
                <a:gs pos="86000">
                  <a:schemeClr val="bg1">
                    <a:lumMod val="65000"/>
                    <a:alpha val="50000"/>
                  </a:schemeClr>
                </a:gs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14000">
                  <a:schemeClr val="bg1">
                    <a:lumMod val="65000"/>
                    <a:alpha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14A89B-AA7F-D04C-8C6B-982159ABE53A}"/>
              </a:ext>
            </a:extLst>
          </p:cNvPr>
          <p:cNvCxnSpPr>
            <a:cxnSpLocks/>
          </p:cNvCxnSpPr>
          <p:nvPr/>
        </p:nvCxnSpPr>
        <p:spPr>
          <a:xfrm>
            <a:off x="7843520" y="1874294"/>
            <a:ext cx="0" cy="4145280"/>
          </a:xfrm>
          <a:prstGeom prst="line">
            <a:avLst/>
          </a:prstGeom>
          <a:ln>
            <a:gradFill flip="none" rotWithShape="1">
              <a:gsLst>
                <a:gs pos="86000">
                  <a:schemeClr val="bg1">
                    <a:lumMod val="65000"/>
                    <a:alpha val="50000"/>
                  </a:schemeClr>
                </a:gs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14000">
                  <a:schemeClr val="bg1">
                    <a:lumMod val="65000"/>
                    <a:alpha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368391BB-C8E7-824E-B640-9889D276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04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05C1-CDE4-2041-AAE5-869E9E04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Concepts in a row – you can edit images &amp; text</a:t>
            </a:r>
          </a:p>
        </p:txBody>
      </p:sp>
      <p:sp>
        <p:nvSpPr>
          <p:cNvPr id="4" name="TextBox 3">
            <a:hlinkClick r:id="" action="ppaction://noaction"/>
            <a:extLst>
              <a:ext uri="{FF2B5EF4-FFF2-40B4-BE49-F238E27FC236}">
                <a16:creationId xmlns:a16="http://schemas.microsoft.com/office/drawing/2014/main" id="{F952E860-357F-0640-AA40-713845AFAF2B}"/>
              </a:ext>
            </a:extLst>
          </p:cNvPr>
          <p:cNvSpPr txBox="1"/>
          <p:nvPr/>
        </p:nvSpPr>
        <p:spPr>
          <a:xfrm>
            <a:off x="4195668" y="3099414"/>
            <a:ext cx="1737360" cy="247109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Insert your headline here</a:t>
            </a:r>
          </a:p>
          <a:p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 </a:t>
            </a: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</a:t>
            </a:r>
          </a:p>
          <a:p>
            <a:pPr marL="171446" indent="-171446">
              <a:buFontTx/>
              <a:buChar char="-"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  <a:p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hlinkClick r:id="" action="ppaction://noaction"/>
            <a:extLst>
              <a:ext uri="{FF2B5EF4-FFF2-40B4-BE49-F238E27FC236}">
                <a16:creationId xmlns:a16="http://schemas.microsoft.com/office/drawing/2014/main" id="{79D9DC48-28D8-9A43-8317-F99AA5D24A3C}"/>
              </a:ext>
            </a:extLst>
          </p:cNvPr>
          <p:cNvSpPr txBox="1"/>
          <p:nvPr/>
        </p:nvSpPr>
        <p:spPr>
          <a:xfrm>
            <a:off x="7994808" y="3099414"/>
            <a:ext cx="1737360" cy="247109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Insert your headline here</a:t>
            </a:r>
          </a:p>
          <a:p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</a:t>
            </a: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  <a:p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801E8-DC8F-A649-814A-CA8A084475E8}"/>
              </a:ext>
            </a:extLst>
          </p:cNvPr>
          <p:cNvSpPr txBox="1"/>
          <p:nvPr/>
        </p:nvSpPr>
        <p:spPr>
          <a:xfrm>
            <a:off x="9895036" y="3099414"/>
            <a:ext cx="1737360" cy="247109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Insert your headline here</a:t>
            </a:r>
          </a:p>
          <a:p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</a:t>
            </a: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</a:t>
            </a:r>
          </a:p>
        </p:txBody>
      </p:sp>
      <p:sp>
        <p:nvSpPr>
          <p:cNvPr id="7" name="TextBox 6">
            <a:hlinkClick r:id="" action="ppaction://noaction"/>
            <a:extLst>
              <a:ext uri="{FF2B5EF4-FFF2-40B4-BE49-F238E27FC236}">
                <a16:creationId xmlns:a16="http://schemas.microsoft.com/office/drawing/2014/main" id="{45E1D170-9E36-434D-9E22-5B59A275E0FD}"/>
              </a:ext>
            </a:extLst>
          </p:cNvPr>
          <p:cNvSpPr txBox="1"/>
          <p:nvPr/>
        </p:nvSpPr>
        <p:spPr>
          <a:xfrm>
            <a:off x="6095525" y="3099414"/>
            <a:ext cx="1737360" cy="247109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Insert your headline here</a:t>
            </a:r>
          </a:p>
          <a:p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</a:t>
            </a: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</a:t>
            </a:r>
          </a:p>
        </p:txBody>
      </p:sp>
      <p:sp>
        <p:nvSpPr>
          <p:cNvPr id="8" name="TextBox 7">
            <a:hlinkClick r:id="" action="ppaction://noaction"/>
            <a:extLst>
              <a:ext uri="{FF2B5EF4-FFF2-40B4-BE49-F238E27FC236}">
                <a16:creationId xmlns:a16="http://schemas.microsoft.com/office/drawing/2014/main" id="{947C627A-C097-854E-8183-AFBC37154455}"/>
              </a:ext>
            </a:extLst>
          </p:cNvPr>
          <p:cNvSpPr txBox="1"/>
          <p:nvPr/>
        </p:nvSpPr>
        <p:spPr>
          <a:xfrm>
            <a:off x="2296281" y="3099414"/>
            <a:ext cx="1737360" cy="2471099"/>
          </a:xfrm>
          <a:prstGeom prst="rect">
            <a:avLst/>
          </a:prstGeom>
          <a:solidFill>
            <a:schemeClr val="bg2"/>
          </a:solidFill>
          <a:ln w="95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Insert your headline here</a:t>
            </a:r>
          </a:p>
          <a:p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</a:t>
            </a:r>
          </a:p>
          <a:p>
            <a:pPr marL="114297" indent="-114297">
              <a:buFontTx/>
              <a:buChar char="-"/>
            </a:pPr>
            <a:r>
              <a: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rPr>
              <a:t>Bulleted List</a:t>
            </a:r>
          </a:p>
          <a:p>
            <a:pPr marL="114297" indent="-114297">
              <a:buFontTx/>
              <a:buChar char="-"/>
            </a:pP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  <a:p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9" name="Picture 4" descr="Aerial View of Large Intense Wildfire | Premium AI-generated image">
            <a:hlinkClick r:id="" action="ppaction://noaction"/>
            <a:extLst>
              <a:ext uri="{FF2B5EF4-FFF2-40B4-BE49-F238E27FC236}">
                <a16:creationId xmlns:a16="http://schemas.microsoft.com/office/drawing/2014/main" id="{B10C1787-06CD-FA48-89E0-3396F1870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96284" y="2037642"/>
            <a:ext cx="1737360" cy="1064133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" action="ppaction://noaction"/>
            <a:extLst>
              <a:ext uri="{FF2B5EF4-FFF2-40B4-BE49-F238E27FC236}">
                <a16:creationId xmlns:a16="http://schemas.microsoft.com/office/drawing/2014/main" id="{B320EAAD-7755-2847-925C-4F2F0929D3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6141" y="2037643"/>
            <a:ext cx="1737360" cy="1075001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8" descr="GeoGarage blog: Tightening the net: new age of maritime domain awareness">
            <a:hlinkClick r:id="" action="ppaction://noaction"/>
            <a:extLst>
              <a:ext uri="{FF2B5EF4-FFF2-40B4-BE49-F238E27FC236}">
                <a16:creationId xmlns:a16="http://schemas.microsoft.com/office/drawing/2014/main" id="{A315F095-49B8-2245-AF33-6124FB4DE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95857" y="2037640"/>
            <a:ext cx="1737360" cy="1066547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AD61E8-724C-4B45-AB9A-60BFF38AD7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5715" y="2037640"/>
            <a:ext cx="1737360" cy="1066547"/>
          </a:xfrm>
          <a:prstGeom prst="rect">
            <a:avLst/>
          </a:prstGeom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0" descr="Reuse and substitutes of critical resources – DW – 04/13/2021">
            <a:hlinkClick r:id="" action="ppaction://noaction"/>
            <a:extLst>
              <a:ext uri="{FF2B5EF4-FFF2-40B4-BE49-F238E27FC236}">
                <a16:creationId xmlns:a16="http://schemas.microsoft.com/office/drawing/2014/main" id="{54BFD0EC-2DF1-3C49-9DAD-B000237DC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2037641"/>
            <a:ext cx="1737360" cy="1070727"/>
          </a:xfrm>
          <a:prstGeom prst="rect">
            <a:avLst/>
          </a:prstGeom>
          <a:noFill/>
          <a:ln w="635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D55065F-E8D0-3342-9007-2D61212D8208}"/>
              </a:ext>
            </a:extLst>
          </p:cNvPr>
          <p:cNvGrpSpPr/>
          <p:nvPr/>
        </p:nvGrpSpPr>
        <p:grpSpPr>
          <a:xfrm>
            <a:off x="396427" y="2037642"/>
            <a:ext cx="1737701" cy="3532871"/>
            <a:chOff x="473183" y="2605469"/>
            <a:chExt cx="1737701" cy="3532870"/>
          </a:xfrm>
        </p:grpSpPr>
        <p:sp>
          <p:nvSpPr>
            <p:cNvPr id="15" name="TextBox 14">
              <a:hlinkClick r:id="" action="ppaction://noaction"/>
              <a:extLst>
                <a:ext uri="{FF2B5EF4-FFF2-40B4-BE49-F238E27FC236}">
                  <a16:creationId xmlns:a16="http://schemas.microsoft.com/office/drawing/2014/main" id="{F0F08566-F2C9-D64A-878B-611DB54F3F63}"/>
                </a:ext>
              </a:extLst>
            </p:cNvPr>
            <p:cNvSpPr txBox="1"/>
            <p:nvPr/>
          </p:nvSpPr>
          <p:spPr>
            <a:xfrm>
              <a:off x="473524" y="3667241"/>
              <a:ext cx="1737360" cy="247109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ranklin Gothic Book" panose="020B0503020102020204" pitchFamily="34" charset="0"/>
                </a:rPr>
                <a:t>Insert your headline here</a:t>
              </a:r>
            </a:p>
            <a:p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endParaRPr>
            </a:p>
            <a:p>
              <a:pPr marL="114297" indent="-114297">
                <a:buFontTx/>
                <a:buChar char="-"/>
              </a:pPr>
              <a:r>
                <a:rPr lang="en-US" sz="115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ranklin Gothic Book" panose="020B0503020102020204" pitchFamily="34" charset="0"/>
                </a:rPr>
                <a:t>Bulleted list</a:t>
              </a:r>
            </a:p>
            <a:p>
              <a:pPr marL="114297" indent="-114297">
                <a:buFontTx/>
                <a:buChar char="-"/>
              </a:pPr>
              <a:r>
                <a:rPr lang="en-US" sz="115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ranklin Gothic Book" panose="020B0503020102020204" pitchFamily="34" charset="0"/>
                </a:rPr>
                <a:t>Bulleted list</a:t>
              </a:r>
            </a:p>
            <a:p>
              <a:endParaRPr lang="en-US" sz="1151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Book" panose="020B0503020102020204" pitchFamily="34" charset="0"/>
              </a:endParaRPr>
            </a:p>
          </p:txBody>
        </p:sp>
        <p:pic>
          <p:nvPicPr>
            <p:cNvPr id="16" name="Picture 12" descr="Yemen's Houthis say they'll step up strikes on Israel in tandem with Iraqi  militia | The Times of Israel">
              <a:hlinkClick r:id="" action="ppaction://noaction"/>
              <a:extLst>
                <a:ext uri="{FF2B5EF4-FFF2-40B4-BE49-F238E27FC236}">
                  <a16:creationId xmlns:a16="http://schemas.microsoft.com/office/drawing/2014/main" id="{A5D8E652-FE08-1D4C-9331-AC4C6535C8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3183" y="2605469"/>
              <a:ext cx="1737360" cy="1068959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D1C5BC-3CF8-F64C-95D9-0B90EE0C1584}"/>
                </a:ext>
              </a:extLst>
            </p:cNvPr>
            <p:cNvCxnSpPr>
              <a:cxnSpLocks/>
            </p:cNvCxnSpPr>
            <p:nvPr/>
          </p:nvCxnSpPr>
          <p:spPr>
            <a:xfrm>
              <a:off x="577268" y="4246646"/>
              <a:ext cx="1480132" cy="0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8B1B02-FC7E-EE42-9AFF-1C679F957D4F}"/>
              </a:ext>
            </a:extLst>
          </p:cNvPr>
          <p:cNvCxnSpPr>
            <a:cxnSpLocks/>
          </p:cNvCxnSpPr>
          <p:nvPr/>
        </p:nvCxnSpPr>
        <p:spPr>
          <a:xfrm>
            <a:off x="2405846" y="3668659"/>
            <a:ext cx="1480132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581FF1-70EA-1D4D-9910-4A51E1429B21}"/>
              </a:ext>
            </a:extLst>
          </p:cNvPr>
          <p:cNvCxnSpPr>
            <a:cxnSpLocks/>
          </p:cNvCxnSpPr>
          <p:nvPr/>
        </p:nvCxnSpPr>
        <p:spPr>
          <a:xfrm>
            <a:off x="4324282" y="3668659"/>
            <a:ext cx="1480132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1FB484-650F-2E45-8339-3868893CA480}"/>
              </a:ext>
            </a:extLst>
          </p:cNvPr>
          <p:cNvCxnSpPr>
            <a:cxnSpLocks/>
          </p:cNvCxnSpPr>
          <p:nvPr/>
        </p:nvCxnSpPr>
        <p:spPr>
          <a:xfrm>
            <a:off x="6205090" y="3668659"/>
            <a:ext cx="1480132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CD10F1-463E-524E-A48E-882751337E69}"/>
              </a:ext>
            </a:extLst>
          </p:cNvPr>
          <p:cNvCxnSpPr>
            <a:cxnSpLocks/>
          </p:cNvCxnSpPr>
          <p:nvPr/>
        </p:nvCxnSpPr>
        <p:spPr>
          <a:xfrm>
            <a:off x="8113898" y="3668659"/>
            <a:ext cx="1480132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3F0C2E-C450-EF42-913D-C31548D0C5D9}"/>
              </a:ext>
            </a:extLst>
          </p:cNvPr>
          <p:cNvCxnSpPr>
            <a:cxnSpLocks/>
          </p:cNvCxnSpPr>
          <p:nvPr/>
        </p:nvCxnSpPr>
        <p:spPr>
          <a:xfrm>
            <a:off x="10023650" y="3668659"/>
            <a:ext cx="1480132" cy="0"/>
          </a:xfrm>
          <a:prstGeom prst="line">
            <a:avLst/>
          </a:prstGeom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164E1A3-1FE4-DA4B-A92B-A948B7FF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16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F536760-C948-CD43-8E71-E9982F6D2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560" y="3925810"/>
            <a:ext cx="5184437" cy="1939700"/>
          </a:xfrm>
        </p:spPr>
        <p:txBody>
          <a:bodyPr>
            <a:normAutofit/>
          </a:bodyPr>
          <a:lstStyle/>
          <a:p>
            <a:r>
              <a:rPr lang="en-US" sz="2000" dirty="0"/>
              <a:t>You can use this in the agenda</a:t>
            </a:r>
          </a:p>
          <a:p>
            <a:r>
              <a:rPr lang="en-US" sz="2000" dirty="0"/>
              <a:t>copy/paste to add more lines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03822-C7A8-FA4B-9CDC-868058BE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Examples</a:t>
            </a:r>
            <a:br>
              <a:rPr lang="en-US" dirty="0"/>
            </a:br>
            <a:endParaRPr lang="en-US" dirty="0"/>
          </a:p>
        </p:txBody>
      </p:sp>
      <p:sp>
        <p:nvSpPr>
          <p:cNvPr id="13" name="Google Shape;217;p37">
            <a:extLst>
              <a:ext uri="{FF2B5EF4-FFF2-40B4-BE49-F238E27FC236}">
                <a16:creationId xmlns:a16="http://schemas.microsoft.com/office/drawing/2014/main" id="{571D0B02-65D5-3845-AF19-5681C9CA389D}"/>
              </a:ext>
            </a:extLst>
          </p:cNvPr>
          <p:cNvSpPr txBox="1"/>
          <p:nvPr/>
        </p:nvSpPr>
        <p:spPr>
          <a:xfrm>
            <a:off x="6096000" y="992490"/>
            <a:ext cx="4572000" cy="274320"/>
          </a:xfrm>
          <a:prstGeom prst="rect">
            <a:avLst/>
          </a:prstGeom>
          <a:gradFill>
            <a:gsLst>
              <a:gs pos="0">
                <a:srgbClr val="D6E200"/>
              </a:gs>
              <a:gs pos="100000">
                <a:srgbClr val="282828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bg2"/>
                </a:solidFill>
                <a:latin typeface="Franklin Gothic Demi Cond" panose="020B0603020102020204" pitchFamily="34" charset="0"/>
                <a:ea typeface="Kode Mono"/>
                <a:cs typeface="Kode Mono"/>
                <a:sym typeface="Kode Mono"/>
              </a:rPr>
              <a:t>Title</a:t>
            </a:r>
            <a:endParaRPr sz="1600" b="1" dirty="0">
              <a:solidFill>
                <a:schemeClr val="bg2"/>
              </a:solidFill>
              <a:latin typeface="Franklin Gothic Demi Cond" panose="020B06030201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14" name="Google Shape;212;p37">
            <a:extLst>
              <a:ext uri="{FF2B5EF4-FFF2-40B4-BE49-F238E27FC236}">
                <a16:creationId xmlns:a16="http://schemas.microsoft.com/office/drawing/2014/main" id="{D30332F8-9990-AE47-8228-687E949477AB}"/>
              </a:ext>
            </a:extLst>
          </p:cNvPr>
          <p:cNvSpPr txBox="1">
            <a:spLocks/>
          </p:cNvSpPr>
          <p:nvPr/>
        </p:nvSpPr>
        <p:spPr>
          <a:xfrm>
            <a:off x="6096000" y="1288966"/>
            <a:ext cx="4572000" cy="27432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282828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2"/>
                </a:solidFill>
                <a:latin typeface="Franklin Gothic Medium Cond" panose="020B0606030402020204" pitchFamily="34" charset="0"/>
                <a:ea typeface="Kode Mono"/>
                <a:cs typeface="Kode Mono"/>
                <a:sym typeface="Kode Mono"/>
              </a:rPr>
              <a:t>Item 1</a:t>
            </a:r>
            <a:endParaRPr sz="1200" dirty="0">
              <a:solidFill>
                <a:schemeClr val="bg2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15" name="Google Shape;212;p37">
            <a:extLst>
              <a:ext uri="{FF2B5EF4-FFF2-40B4-BE49-F238E27FC236}">
                <a16:creationId xmlns:a16="http://schemas.microsoft.com/office/drawing/2014/main" id="{62BC60FC-73F3-3A4D-834C-AE47808C7153}"/>
              </a:ext>
            </a:extLst>
          </p:cNvPr>
          <p:cNvSpPr txBox="1">
            <a:spLocks/>
          </p:cNvSpPr>
          <p:nvPr/>
        </p:nvSpPr>
        <p:spPr>
          <a:xfrm>
            <a:off x="6096000" y="1585442"/>
            <a:ext cx="4572000" cy="27432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282828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2"/>
                </a:solidFill>
                <a:latin typeface="Franklin Gothic Medium Cond" panose="020B0606030402020204" pitchFamily="34" charset="0"/>
                <a:ea typeface="Kode Mono"/>
                <a:cs typeface="Kode Mono"/>
                <a:sym typeface="Kode Mono"/>
              </a:rPr>
              <a:t>Item 2</a:t>
            </a:r>
            <a:endParaRPr sz="1200" dirty="0">
              <a:solidFill>
                <a:schemeClr val="bg2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21" name="Google Shape;212;p37">
            <a:extLst>
              <a:ext uri="{FF2B5EF4-FFF2-40B4-BE49-F238E27FC236}">
                <a16:creationId xmlns:a16="http://schemas.microsoft.com/office/drawing/2014/main" id="{7689E12A-4993-234F-A262-05F488915FBA}"/>
              </a:ext>
            </a:extLst>
          </p:cNvPr>
          <p:cNvSpPr txBox="1">
            <a:spLocks/>
          </p:cNvSpPr>
          <p:nvPr/>
        </p:nvSpPr>
        <p:spPr>
          <a:xfrm>
            <a:off x="6096000" y="1881918"/>
            <a:ext cx="4572000" cy="27432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282828"/>
              </a:gs>
            </a:gsLst>
            <a:lin ang="108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2"/>
                </a:solidFill>
                <a:latin typeface="Franklin Gothic Medium Cond" panose="020B0606030402020204" pitchFamily="34" charset="0"/>
                <a:ea typeface="Kode Mono"/>
                <a:cs typeface="Kode Mono"/>
                <a:sym typeface="Kode Mono"/>
              </a:rPr>
              <a:t>Item 3</a:t>
            </a:r>
            <a:endParaRPr sz="1200" dirty="0">
              <a:solidFill>
                <a:schemeClr val="bg2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22" name="Google Shape;212;p37">
            <a:extLst>
              <a:ext uri="{FF2B5EF4-FFF2-40B4-BE49-F238E27FC236}">
                <a16:creationId xmlns:a16="http://schemas.microsoft.com/office/drawing/2014/main" id="{64579D9E-022F-F549-8E36-F4E9A9359311}"/>
              </a:ext>
            </a:extLst>
          </p:cNvPr>
          <p:cNvSpPr txBox="1">
            <a:spLocks/>
          </p:cNvSpPr>
          <p:nvPr/>
        </p:nvSpPr>
        <p:spPr>
          <a:xfrm>
            <a:off x="6096000" y="2178394"/>
            <a:ext cx="4572000" cy="27432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282828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2"/>
                </a:solidFill>
                <a:latin typeface="Franklin Gothic Medium Cond" panose="020B0606030402020204" pitchFamily="34" charset="0"/>
                <a:ea typeface="Kode Mono"/>
                <a:cs typeface="Kode Mono"/>
                <a:sym typeface="Kode Mono"/>
              </a:rPr>
              <a:t>Item 4</a:t>
            </a:r>
            <a:endParaRPr sz="1200" dirty="0">
              <a:solidFill>
                <a:schemeClr val="bg2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23" name="Google Shape;212;p37">
            <a:extLst>
              <a:ext uri="{FF2B5EF4-FFF2-40B4-BE49-F238E27FC236}">
                <a16:creationId xmlns:a16="http://schemas.microsoft.com/office/drawing/2014/main" id="{997E06BC-9C2B-9C49-9970-BA6CD5C1942E}"/>
              </a:ext>
            </a:extLst>
          </p:cNvPr>
          <p:cNvSpPr txBox="1">
            <a:spLocks/>
          </p:cNvSpPr>
          <p:nvPr/>
        </p:nvSpPr>
        <p:spPr>
          <a:xfrm>
            <a:off x="6096000" y="2474872"/>
            <a:ext cx="4572000" cy="27432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282828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2"/>
                </a:solidFill>
                <a:latin typeface="Franklin Gothic Medium Cond" panose="020B0606030402020204" pitchFamily="34" charset="0"/>
                <a:ea typeface="Kode Mono"/>
                <a:cs typeface="Kode Mono"/>
                <a:sym typeface="Kode Mono"/>
              </a:rPr>
              <a:t>Item 5</a:t>
            </a:r>
            <a:endParaRPr sz="1200" dirty="0">
              <a:solidFill>
                <a:schemeClr val="bg2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97117F1-9548-A244-9A7B-1BA54502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45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419C7F-A512-CA45-942F-993F247E6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Boxes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E198A-D4EA-7F4F-87ED-197ABB0E18CD}"/>
              </a:ext>
            </a:extLst>
          </p:cNvPr>
          <p:cNvSpPr txBox="1"/>
          <p:nvPr/>
        </p:nvSpPr>
        <p:spPr>
          <a:xfrm>
            <a:off x="259449" y="1550997"/>
            <a:ext cx="2961905" cy="264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D9D9D9"/>
                </a:solidFill>
                <a:latin typeface="Franklin Gothic Demi Cond" panose="020B0603020102020204" pitchFamily="34" charset="0"/>
                <a:ea typeface="Kode Mono" panose="020B0604020202020204" charset="0"/>
                <a:cs typeface="Kode Mono" panose="020B0604020202020204" charset="0"/>
                <a:sym typeface="Gothic A1 Medium"/>
              </a:rPr>
              <a:t>THIS IS A SERIES OF BOXES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4A1A6E-9D43-5E45-B85D-1382C2B2F645}"/>
              </a:ext>
            </a:extLst>
          </p:cNvPr>
          <p:cNvGrpSpPr/>
          <p:nvPr/>
        </p:nvGrpSpPr>
        <p:grpSpPr>
          <a:xfrm>
            <a:off x="307971" y="1943309"/>
            <a:ext cx="2819123" cy="621967"/>
            <a:chOff x="5805992" y="1228776"/>
            <a:chExt cx="2819123" cy="6219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B327586-7360-7F49-A793-02E8E4C0939B}"/>
                </a:ext>
              </a:extLst>
            </p:cNvPr>
            <p:cNvGrpSpPr/>
            <p:nvPr/>
          </p:nvGrpSpPr>
          <p:grpSpPr>
            <a:xfrm>
              <a:off x="5900203" y="1228776"/>
              <a:ext cx="2724912" cy="621967"/>
              <a:chOff x="6013503" y="1148607"/>
              <a:chExt cx="2724912" cy="62196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C88684C-2450-8F41-9C89-CA48BC84DFC4}"/>
                  </a:ext>
                </a:extLst>
              </p:cNvPr>
              <p:cNvSpPr/>
              <p:nvPr/>
            </p:nvSpPr>
            <p:spPr>
              <a:xfrm>
                <a:off x="6028024" y="1322043"/>
                <a:ext cx="2569586" cy="40011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60325">
                  <a:spcAft>
                    <a:spcPts val="400"/>
                  </a:spcAft>
                  <a:buClr>
                    <a:schemeClr val="tx2">
                      <a:lumMod val="75000"/>
                    </a:schemeClr>
                  </a:buClr>
                </a:pPr>
                <a:r>
                  <a:rPr lang="en-US" sz="1000" dirty="0">
                    <a:solidFill>
                      <a:srgbClr val="B6B6B6"/>
                    </a:solidFill>
                    <a:latin typeface="Franklin Gothic Book" panose="020B0503020102020204" pitchFamily="34" charset="0"/>
                  </a:rPr>
                  <a:t>Mission SMEs, Analysts, &amp; Data Scientists identify &amp; prioritize operational pain points.</a:t>
                </a:r>
              </a:p>
            </p:txBody>
          </p:sp>
          <p:sp>
            <p:nvSpPr>
              <p:cNvPr id="13" name="Rectangle: Rounded Corners 26">
                <a:extLst>
                  <a:ext uri="{FF2B5EF4-FFF2-40B4-BE49-F238E27FC236}">
                    <a16:creationId xmlns:a16="http://schemas.microsoft.com/office/drawing/2014/main" id="{F3876241-21CF-4542-91B9-5D9758E2B26F}"/>
                  </a:ext>
                </a:extLst>
              </p:cNvPr>
              <p:cNvSpPr/>
              <p:nvPr/>
            </p:nvSpPr>
            <p:spPr>
              <a:xfrm>
                <a:off x="6013503" y="1251385"/>
                <a:ext cx="2724912" cy="519189"/>
              </a:xfrm>
              <a:prstGeom prst="roundRect">
                <a:avLst>
                  <a:gd name="adj" fmla="val 3709"/>
                </a:avLst>
              </a:prstGeom>
              <a:noFill/>
              <a:ln w="3175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01A135-E8BA-DB4D-B6A4-006D69A6F381}"/>
                  </a:ext>
                </a:extLst>
              </p:cNvPr>
              <p:cNvSpPr txBox="1"/>
              <p:nvPr/>
            </p:nvSpPr>
            <p:spPr>
              <a:xfrm>
                <a:off x="6222146" y="1148607"/>
                <a:ext cx="1742749" cy="206210"/>
              </a:xfrm>
              <a:prstGeom prst="rect">
                <a:avLst/>
              </a:prstGeom>
              <a:solidFill>
                <a:srgbClr val="282828"/>
              </a:solidFill>
            </p:spPr>
            <p:txBody>
              <a:bodyPr wrap="square" lIns="0" tIns="18288" rIns="0" bIns="18288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b="1">
                    <a:solidFill>
                      <a:schemeClr val="bg1"/>
                    </a:solidFill>
                  </a:defRPr>
                </a:lvl1pPr>
              </a:lstStyle>
              <a:p>
                <a:pPr algn="l"/>
                <a:r>
                  <a:rPr lang="en-US" sz="1100" b="0" dirty="0">
                    <a:solidFill>
                      <a:srgbClr val="D9D9D9"/>
                    </a:solidFill>
                    <a:latin typeface="Franklin Gothic Medium" panose="020B0603020102020204" pitchFamily="34" charset="0"/>
                  </a:rPr>
                  <a:t> Define the Mission Problem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4BD9BC-F08D-2D45-BDA6-9A571ED57F18}"/>
                </a:ext>
              </a:extLst>
            </p:cNvPr>
            <p:cNvSpPr/>
            <p:nvPr/>
          </p:nvSpPr>
          <p:spPr>
            <a:xfrm>
              <a:off x="5805992" y="1267867"/>
              <a:ext cx="142143" cy="142143"/>
            </a:xfrm>
            <a:prstGeom prst="ellipse">
              <a:avLst/>
            </a:prstGeom>
            <a:solidFill>
              <a:srgbClr val="AA4B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2"/>
                  </a:solidFill>
                  <a:latin typeface="Franklin Gothic Medium" panose="020B0603020102020204" pitchFamily="34" charset="0"/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982751-6BDD-1B40-A610-FBCECFE849B6}"/>
              </a:ext>
            </a:extLst>
          </p:cNvPr>
          <p:cNvGrpSpPr/>
          <p:nvPr/>
        </p:nvGrpSpPr>
        <p:grpSpPr>
          <a:xfrm>
            <a:off x="308845" y="2675277"/>
            <a:ext cx="2818249" cy="808415"/>
            <a:chOff x="5805992" y="2143130"/>
            <a:chExt cx="2818249" cy="80841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8D93E3-2CE0-6743-B6FD-362B3607ADFF}"/>
                </a:ext>
              </a:extLst>
            </p:cNvPr>
            <p:cNvGrpSpPr/>
            <p:nvPr/>
          </p:nvGrpSpPr>
          <p:grpSpPr>
            <a:xfrm>
              <a:off x="5900203" y="2143130"/>
              <a:ext cx="2724038" cy="808415"/>
              <a:chOff x="6014376" y="2109319"/>
              <a:chExt cx="2724038" cy="808415"/>
            </a:xfrm>
          </p:grpSpPr>
          <p:sp>
            <p:nvSpPr>
              <p:cNvPr id="19" name="Rectangle: Rounded Corners 78">
                <a:extLst>
                  <a:ext uri="{FF2B5EF4-FFF2-40B4-BE49-F238E27FC236}">
                    <a16:creationId xmlns:a16="http://schemas.microsoft.com/office/drawing/2014/main" id="{3A42AF1B-EF42-264E-BE40-03CF68AB0AFB}"/>
                  </a:ext>
                </a:extLst>
              </p:cNvPr>
              <p:cNvSpPr/>
              <p:nvPr/>
            </p:nvSpPr>
            <p:spPr>
              <a:xfrm>
                <a:off x="6014377" y="2222790"/>
                <a:ext cx="2724037" cy="694944"/>
              </a:xfrm>
              <a:prstGeom prst="roundRect">
                <a:avLst>
                  <a:gd name="adj" fmla="val 3709"/>
                </a:avLst>
              </a:prstGeom>
              <a:noFill/>
              <a:ln w="3175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D17821-2C18-174D-A32A-FE8C3CBA381C}"/>
                  </a:ext>
                </a:extLst>
              </p:cNvPr>
              <p:cNvSpPr txBox="1"/>
              <p:nvPr/>
            </p:nvSpPr>
            <p:spPr>
              <a:xfrm>
                <a:off x="6165553" y="2109319"/>
                <a:ext cx="1310821" cy="206210"/>
              </a:xfrm>
              <a:prstGeom prst="rect">
                <a:avLst/>
              </a:prstGeom>
              <a:solidFill>
                <a:srgbClr val="282828"/>
              </a:solidFill>
            </p:spPr>
            <p:txBody>
              <a:bodyPr wrap="square" lIns="91440" tIns="18288" rIns="45720" bIns="18288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b="1">
                    <a:solidFill>
                      <a:schemeClr val="bg1"/>
                    </a:solidFill>
                  </a:defRPr>
                </a:lvl1pPr>
              </a:lstStyle>
              <a:p>
                <a:pPr algn="l"/>
                <a:r>
                  <a:rPr lang="en-US" sz="1100" b="0" dirty="0">
                    <a:solidFill>
                      <a:srgbClr val="D9D9D9"/>
                    </a:solidFill>
                    <a:latin typeface="Franklin Gothic Medium" panose="020B0603020102020204" pitchFamily="34" charset="0"/>
                  </a:rPr>
                  <a:t> Shape the Solution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BB8194D-56C4-3F47-84C7-955AF3C85980}"/>
                  </a:ext>
                </a:extLst>
              </p:cNvPr>
              <p:cNvSpPr/>
              <p:nvPr/>
            </p:nvSpPr>
            <p:spPr>
              <a:xfrm>
                <a:off x="6014376" y="2287973"/>
                <a:ext cx="2577748" cy="5539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60325">
                  <a:spcAft>
                    <a:spcPts val="400"/>
                  </a:spcAft>
                  <a:buClr>
                    <a:schemeClr val="tx2">
                      <a:lumMod val="75000"/>
                    </a:schemeClr>
                  </a:buClr>
                </a:pPr>
                <a:r>
                  <a:rPr lang="en-US" sz="1000" dirty="0">
                    <a:solidFill>
                      <a:srgbClr val="B6B6B6"/>
                    </a:solidFill>
                    <a:latin typeface="Franklin Gothic Book" panose="020B0503020102020204" pitchFamily="34" charset="0"/>
                  </a:rPr>
                  <a:t>Engineers and Developers rapidly prototype mission-tailored solutions to elicit critical feedback to enhance outcomes.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F5D498A-1548-F94D-A5CB-3F366522292E}"/>
                </a:ext>
              </a:extLst>
            </p:cNvPr>
            <p:cNvSpPr/>
            <p:nvPr/>
          </p:nvSpPr>
          <p:spPr>
            <a:xfrm>
              <a:off x="5805992" y="2177102"/>
              <a:ext cx="142143" cy="142143"/>
            </a:xfrm>
            <a:prstGeom prst="ellipse">
              <a:avLst/>
            </a:prstGeom>
            <a:solidFill>
              <a:srgbClr val="AA4B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2"/>
                  </a:solidFill>
                  <a:latin typeface="Franklin Gothic Medium" panose="020B0603020102020204" pitchFamily="34" charset="0"/>
                </a:rPr>
                <a:t>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E9A15F-BE7F-3640-B705-D7BABCCF2FBA}"/>
              </a:ext>
            </a:extLst>
          </p:cNvPr>
          <p:cNvGrpSpPr/>
          <p:nvPr/>
        </p:nvGrpSpPr>
        <p:grpSpPr>
          <a:xfrm>
            <a:off x="292634" y="3607291"/>
            <a:ext cx="2834460" cy="643801"/>
            <a:chOff x="5805992" y="3095955"/>
            <a:chExt cx="2834460" cy="64380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2E0D19C-7BB2-5E4F-A4EA-B3E2FB537B86}"/>
                </a:ext>
              </a:extLst>
            </p:cNvPr>
            <p:cNvGrpSpPr/>
            <p:nvPr/>
          </p:nvGrpSpPr>
          <p:grpSpPr>
            <a:xfrm>
              <a:off x="5904010" y="3095955"/>
              <a:ext cx="2736442" cy="643801"/>
              <a:chOff x="6013502" y="3193220"/>
              <a:chExt cx="2736442" cy="64380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0B5E71-4DE9-7944-8C00-25343B2A9208}"/>
                  </a:ext>
                </a:extLst>
              </p:cNvPr>
              <p:cNvSpPr/>
              <p:nvPr/>
            </p:nvSpPr>
            <p:spPr>
              <a:xfrm>
                <a:off x="6023241" y="3382046"/>
                <a:ext cx="2726703" cy="400110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60325">
                  <a:spcAft>
                    <a:spcPts val="400"/>
                  </a:spcAft>
                  <a:buClr>
                    <a:schemeClr val="tx2">
                      <a:lumMod val="75000"/>
                    </a:schemeClr>
                  </a:buClr>
                </a:pPr>
                <a:r>
                  <a:rPr lang="en-US" sz="1000" dirty="0">
                    <a:solidFill>
                      <a:srgbClr val="B6B6B6"/>
                    </a:solidFill>
                    <a:latin typeface="Franklin Gothic Book" panose="020B0503020102020204" pitchFamily="34" charset="0"/>
                  </a:rPr>
                  <a:t>The Full Rapid Impact Team develops, deploys solutions quickly, securely, and responsively. </a:t>
                </a:r>
              </a:p>
            </p:txBody>
          </p:sp>
          <p:sp>
            <p:nvSpPr>
              <p:cNvPr id="27" name="Rectangle: Rounded Corners 76">
                <a:extLst>
                  <a:ext uri="{FF2B5EF4-FFF2-40B4-BE49-F238E27FC236}">
                    <a16:creationId xmlns:a16="http://schemas.microsoft.com/office/drawing/2014/main" id="{55CC1A47-B524-BC4A-B662-D2DB49A20697}"/>
                  </a:ext>
                </a:extLst>
              </p:cNvPr>
              <p:cNvSpPr/>
              <p:nvPr/>
            </p:nvSpPr>
            <p:spPr>
              <a:xfrm>
                <a:off x="6013502" y="3302640"/>
                <a:ext cx="2724912" cy="534381"/>
              </a:xfrm>
              <a:prstGeom prst="roundRect">
                <a:avLst>
                  <a:gd name="adj" fmla="val 3709"/>
                </a:avLst>
              </a:prstGeom>
              <a:noFill/>
              <a:ln w="3175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817309D-BB21-F847-849E-929328CEF112}"/>
                  </a:ext>
                </a:extLst>
              </p:cNvPr>
              <p:cNvSpPr txBox="1"/>
              <p:nvPr/>
            </p:nvSpPr>
            <p:spPr>
              <a:xfrm>
                <a:off x="6229820" y="3193220"/>
                <a:ext cx="1531680" cy="210531"/>
              </a:xfrm>
              <a:prstGeom prst="rect">
                <a:avLst/>
              </a:prstGeom>
              <a:solidFill>
                <a:srgbClr val="282828"/>
              </a:solidFill>
            </p:spPr>
            <p:txBody>
              <a:bodyPr wrap="square" lIns="0" tIns="18288" rIns="0" bIns="18288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b="1">
                    <a:solidFill>
                      <a:schemeClr val="bg1"/>
                    </a:solidFill>
                  </a:defRPr>
                </a:lvl1pPr>
              </a:lstStyle>
              <a:p>
                <a:pPr algn="l"/>
                <a:r>
                  <a:rPr lang="en-US" sz="1100" b="0" dirty="0">
                    <a:solidFill>
                      <a:srgbClr val="D9D9D9"/>
                    </a:solidFill>
                    <a:latin typeface="Franklin Gothic Medium" panose="020B0603020102020204" pitchFamily="34" charset="0"/>
                  </a:rPr>
                  <a:t> Deliver &amp; Operationalize</a:t>
                </a: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AAF7B8-7F67-704D-BED2-B7002D827164}"/>
                </a:ext>
              </a:extLst>
            </p:cNvPr>
            <p:cNvSpPr/>
            <p:nvPr/>
          </p:nvSpPr>
          <p:spPr>
            <a:xfrm>
              <a:off x="5805992" y="3129512"/>
              <a:ext cx="142143" cy="142143"/>
            </a:xfrm>
            <a:prstGeom prst="ellipse">
              <a:avLst/>
            </a:prstGeom>
            <a:solidFill>
              <a:srgbClr val="AA4B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2"/>
                  </a:solidFill>
                  <a:latin typeface="Franklin Gothic Medium" panose="020B0603020102020204" pitchFamily="34" charset="0"/>
                </a:rPr>
                <a:t>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2008112-52C2-3440-9305-2D1C96D337F2}"/>
              </a:ext>
            </a:extLst>
          </p:cNvPr>
          <p:cNvGrpSpPr/>
          <p:nvPr/>
        </p:nvGrpSpPr>
        <p:grpSpPr>
          <a:xfrm>
            <a:off x="300357" y="4371536"/>
            <a:ext cx="2826737" cy="801180"/>
            <a:chOff x="5805991" y="4006949"/>
            <a:chExt cx="2826737" cy="80118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306D277-18F1-E540-B6B8-CD72687D6DF0}"/>
                </a:ext>
              </a:extLst>
            </p:cNvPr>
            <p:cNvGrpSpPr/>
            <p:nvPr/>
          </p:nvGrpSpPr>
          <p:grpSpPr>
            <a:xfrm>
              <a:off x="5904886" y="4006949"/>
              <a:ext cx="2727842" cy="801180"/>
              <a:chOff x="6012362" y="4166440"/>
              <a:chExt cx="2727842" cy="801180"/>
            </a:xfrm>
          </p:grpSpPr>
          <p:sp>
            <p:nvSpPr>
              <p:cNvPr id="33" name="Rectangle: Rounded Corners 80">
                <a:extLst>
                  <a:ext uri="{FF2B5EF4-FFF2-40B4-BE49-F238E27FC236}">
                    <a16:creationId xmlns:a16="http://schemas.microsoft.com/office/drawing/2014/main" id="{F470C377-DC73-BC44-A2F9-BC0239F3ECF7}"/>
                  </a:ext>
                </a:extLst>
              </p:cNvPr>
              <p:cNvSpPr/>
              <p:nvPr/>
            </p:nvSpPr>
            <p:spPr>
              <a:xfrm>
                <a:off x="6015292" y="4272676"/>
                <a:ext cx="2724912" cy="694944"/>
              </a:xfrm>
              <a:prstGeom prst="roundRect">
                <a:avLst>
                  <a:gd name="adj" fmla="val 3709"/>
                </a:avLst>
              </a:prstGeom>
              <a:noFill/>
              <a:ln w="3175"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E13A55-3610-3043-A098-2A4B3B4AF506}"/>
                  </a:ext>
                </a:extLst>
              </p:cNvPr>
              <p:cNvSpPr txBox="1"/>
              <p:nvPr/>
            </p:nvSpPr>
            <p:spPr>
              <a:xfrm>
                <a:off x="6215285" y="4166440"/>
                <a:ext cx="1114432" cy="211652"/>
              </a:xfrm>
              <a:prstGeom prst="rect">
                <a:avLst/>
              </a:prstGeom>
              <a:solidFill>
                <a:srgbClr val="282828"/>
              </a:solidFill>
            </p:spPr>
            <p:txBody>
              <a:bodyPr wrap="square" lIns="0" tIns="18288" rIns="0" bIns="18288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rgbClr val="D9D9D9"/>
                    </a:solidFill>
                    <a:latin typeface="Franklin Gothic Medium" panose="020B0603020102020204" pitchFamily="34" charset="0"/>
                  </a:defRPr>
                </a:lvl1pPr>
              </a:lstStyle>
              <a:p>
                <a:r>
                  <a:rPr lang="en-US" dirty="0"/>
                  <a:t> Assess &amp; Iterate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434F742-6FBC-1342-B0AC-2E913160446E}"/>
                  </a:ext>
                </a:extLst>
              </p:cNvPr>
              <p:cNvSpPr/>
              <p:nvPr/>
            </p:nvSpPr>
            <p:spPr>
              <a:xfrm>
                <a:off x="6012362" y="4378092"/>
                <a:ext cx="2724036" cy="5539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60325">
                  <a:spcAft>
                    <a:spcPts val="400"/>
                  </a:spcAft>
                  <a:buClr>
                    <a:schemeClr val="tx2">
                      <a:lumMod val="75000"/>
                    </a:schemeClr>
                  </a:buClr>
                </a:pPr>
                <a:r>
                  <a:rPr lang="en-US" sz="1000">
                    <a:solidFill>
                      <a:srgbClr val="B6B6B6"/>
                    </a:solidFill>
                    <a:latin typeface="Franklin Gothic Book" panose="020B0503020102020204" pitchFamily="34" charset="0"/>
                  </a:rPr>
                  <a:t>The Full Rapid Impact Team evaluates immediate impact, refines iteratively, and scales effectively.</a:t>
                </a: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990C0E5-2377-9248-B3C6-A2B6866336AD}"/>
                </a:ext>
              </a:extLst>
            </p:cNvPr>
            <p:cNvSpPr/>
            <p:nvPr/>
          </p:nvSpPr>
          <p:spPr>
            <a:xfrm>
              <a:off x="5805991" y="4039056"/>
              <a:ext cx="142143" cy="142143"/>
            </a:xfrm>
            <a:prstGeom prst="ellipse">
              <a:avLst/>
            </a:prstGeom>
            <a:solidFill>
              <a:srgbClr val="AA4B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2"/>
                  </a:solidFill>
                  <a:latin typeface="Franklin Gothic Medium" panose="020B0603020102020204" pitchFamily="34" charset="0"/>
                </a:rPr>
                <a:t>4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B4BA52-950B-6C41-BF2F-6B30D719304A}"/>
              </a:ext>
            </a:extLst>
          </p:cNvPr>
          <p:cNvCxnSpPr>
            <a:cxnSpLocks/>
          </p:cNvCxnSpPr>
          <p:nvPr/>
        </p:nvCxnSpPr>
        <p:spPr>
          <a:xfrm>
            <a:off x="144180" y="2162823"/>
            <a:ext cx="0" cy="2937111"/>
          </a:xfrm>
          <a:prstGeom prst="line">
            <a:avLst/>
          </a:prstGeom>
          <a:ln>
            <a:gradFill flip="none" rotWithShape="1">
              <a:gsLst>
                <a:gs pos="89000">
                  <a:srgbClr val="404040"/>
                </a:gs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14000">
                  <a:srgbClr val="404040"/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B26AAD-12C5-7B48-9882-A772D446695C}"/>
              </a:ext>
            </a:extLst>
          </p:cNvPr>
          <p:cNvGrpSpPr/>
          <p:nvPr/>
        </p:nvGrpSpPr>
        <p:grpSpPr>
          <a:xfrm>
            <a:off x="3711074" y="1592203"/>
            <a:ext cx="2724030" cy="2009522"/>
            <a:chOff x="6234784" y="946402"/>
            <a:chExt cx="2724030" cy="1302288"/>
          </a:xfrm>
        </p:grpSpPr>
        <p:sp>
          <p:nvSpPr>
            <p:cNvPr id="40" name="Rectangle: Rounded Corners 14">
              <a:extLst>
                <a:ext uri="{FF2B5EF4-FFF2-40B4-BE49-F238E27FC236}">
                  <a16:creationId xmlns:a16="http://schemas.microsoft.com/office/drawing/2014/main" id="{D2F62E24-66CD-854E-A6D1-BCF72887FE92}"/>
                </a:ext>
              </a:extLst>
            </p:cNvPr>
            <p:cNvSpPr/>
            <p:nvPr/>
          </p:nvSpPr>
          <p:spPr>
            <a:xfrm>
              <a:off x="6234784" y="946402"/>
              <a:ext cx="2724029" cy="406715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89804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68580" rtlCol="0" anchor="t"/>
            <a:lstStyle/>
            <a:p>
              <a:r>
                <a:rPr lang="en-US" sz="1600" b="1" dirty="0">
                  <a:solidFill>
                    <a:srgbClr val="282828"/>
                  </a:solidFill>
                  <a:ea typeface="Kode Mono" panose="020B0604020202020204" charset="0"/>
                  <a:cs typeface="Kode Mono" panose="020B0604020202020204" charset="0"/>
                </a:rPr>
                <a:t>TITLE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0536EB-3165-074E-8877-AD71D5A33824}"/>
                </a:ext>
              </a:extLst>
            </p:cNvPr>
            <p:cNvSpPr txBox="1"/>
            <p:nvPr/>
          </p:nvSpPr>
          <p:spPr>
            <a:xfrm>
              <a:off x="6234785" y="1357781"/>
              <a:ext cx="2724029" cy="89090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US" sz="1400" b="1" dirty="0"/>
                <a:t>Content</a:t>
              </a:r>
              <a:r>
                <a:rPr lang="en-US" sz="1400" dirty="0"/>
                <a:t>: Content</a:t>
              </a:r>
            </a:p>
            <a:p>
              <a:pPr>
                <a:spcAft>
                  <a:spcPts val="400"/>
                </a:spcAft>
              </a:pPr>
              <a:endParaRPr lang="en-US" sz="1400" dirty="0"/>
            </a:p>
            <a:p>
              <a:pPr>
                <a:spcAft>
                  <a:spcPts val="400"/>
                </a:spcAft>
              </a:pPr>
              <a:r>
                <a:rPr lang="en-US" sz="1400" b="1" dirty="0"/>
                <a:t>Content</a:t>
              </a:r>
              <a:r>
                <a:rPr lang="en-US" sz="1400" dirty="0"/>
                <a:t>: Content</a:t>
              </a:r>
            </a:p>
            <a:p>
              <a:pPr>
                <a:spcAft>
                  <a:spcPts val="400"/>
                </a:spcAft>
              </a:pPr>
              <a:endParaRPr lang="en-US" sz="1400" b="1" dirty="0"/>
            </a:p>
            <a:p>
              <a:pPr>
                <a:spcAft>
                  <a:spcPts val="400"/>
                </a:spcAft>
              </a:pPr>
              <a:r>
                <a:rPr lang="en-US" sz="1400" b="1" dirty="0"/>
                <a:t>Content</a:t>
              </a:r>
              <a:r>
                <a:rPr lang="en-US" sz="1400" dirty="0"/>
                <a:t>: Content</a:t>
              </a:r>
            </a:p>
          </p:txBody>
        </p:sp>
      </p:grpSp>
      <p:sp>
        <p:nvSpPr>
          <p:cNvPr id="43" name="Rectangle: Rounded Corners 8">
            <a:extLst>
              <a:ext uri="{FF2B5EF4-FFF2-40B4-BE49-F238E27FC236}">
                <a16:creationId xmlns:a16="http://schemas.microsoft.com/office/drawing/2014/main" id="{19B6EFC0-B9D2-DA4A-B915-9E4F47DCB079}"/>
              </a:ext>
            </a:extLst>
          </p:cNvPr>
          <p:cNvSpPr/>
          <p:nvPr/>
        </p:nvSpPr>
        <p:spPr>
          <a:xfrm>
            <a:off x="6820304" y="1650876"/>
            <a:ext cx="3590933" cy="1404558"/>
          </a:xfrm>
          <a:prstGeom prst="roundRect">
            <a:avLst>
              <a:gd name="adj" fmla="val 3709"/>
            </a:avLst>
          </a:prstGeom>
          <a:noFill/>
          <a:ln w="3175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ode Mono" panose="020B0604020202020204" charset="0"/>
              <a:ea typeface="Kode Mono" panose="020B0604020202020204" charset="0"/>
              <a:cs typeface="Kode Mono" panose="020B060402020202020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24945C-B596-5847-8C93-56ADC9CEB68D}"/>
              </a:ext>
            </a:extLst>
          </p:cNvPr>
          <p:cNvSpPr txBox="1"/>
          <p:nvPr/>
        </p:nvSpPr>
        <p:spPr>
          <a:xfrm>
            <a:off x="6943468" y="1536914"/>
            <a:ext cx="1063519" cy="283154"/>
          </a:xfrm>
          <a:prstGeom prst="rect">
            <a:avLst/>
          </a:prstGeom>
          <a:solidFill>
            <a:srgbClr val="282828"/>
          </a:solidFill>
        </p:spPr>
        <p:txBody>
          <a:bodyPr wrap="square" lIns="0" tIns="18288" rIns="0" bIns="18288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z="1600" dirty="0">
                <a:solidFill>
                  <a:srgbClr val="D9D9D9"/>
                </a:solidFill>
                <a:latin typeface="Franklin Gothic Medium" panose="020B0603020102020204" pitchFamily="34" charset="0"/>
                <a:ea typeface="Kode Mono" panose="020B0604020202020204" charset="0"/>
                <a:cs typeface="Kode Mono" panose="020B0604020202020204" charset="0"/>
              </a:rPr>
              <a:t>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73DD9C-B537-E943-A7D0-1E16EF950D36}"/>
              </a:ext>
            </a:extLst>
          </p:cNvPr>
          <p:cNvSpPr txBox="1"/>
          <p:nvPr/>
        </p:nvSpPr>
        <p:spPr>
          <a:xfrm>
            <a:off x="6882252" y="1812623"/>
            <a:ext cx="3467035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rgbClr val="D9D9D9"/>
                </a:solidFill>
                <a:latin typeface="Franklin Gothic Medium" panose="020B0603020102020204" pitchFamily="34" charset="0"/>
                <a:ea typeface="Gothic A1 Medium"/>
                <a:cs typeface="Gothic A1 Medium"/>
                <a:sym typeface="Gothic A1 Medium"/>
              </a:rPr>
              <a:t>This is a box of text. You could </a:t>
            </a:r>
            <a:r>
              <a:rPr lang="en-US" sz="1400" dirty="0">
                <a:solidFill>
                  <a:schemeClr val="accent1"/>
                </a:solidFill>
                <a:latin typeface="Franklin Gothic Medium" panose="020B0603020102020204" pitchFamily="34" charset="0"/>
                <a:ea typeface="Gothic A1 Medium"/>
                <a:cs typeface="Gothic A1 Medium"/>
                <a:sym typeface="Gothic A1 Medium"/>
              </a:rPr>
              <a:t>call out</a:t>
            </a:r>
            <a:r>
              <a:rPr lang="en-US" sz="1400" dirty="0">
                <a:solidFill>
                  <a:srgbClr val="D9D9D9"/>
                </a:solidFill>
                <a:latin typeface="Franklin Gothic Medium" panose="020B0603020102020204" pitchFamily="34" charset="0"/>
                <a:ea typeface="Gothic A1 Medium"/>
                <a:cs typeface="Gothic A1 Medium"/>
                <a:sym typeface="Gothic A1 Medium"/>
              </a:rPr>
              <a:t> some content with this </a:t>
            </a:r>
            <a:r>
              <a:rPr lang="en-US" sz="1400" dirty="0">
                <a:solidFill>
                  <a:schemeClr val="accent1"/>
                </a:solidFill>
                <a:latin typeface="Franklin Gothic Medium" panose="020B0603020102020204" pitchFamily="34" charset="0"/>
                <a:ea typeface="Gothic A1 Medium"/>
                <a:cs typeface="Gothic A1 Medium"/>
                <a:sym typeface="Gothic A1 Medium"/>
              </a:rPr>
              <a:t>nice yellow </a:t>
            </a:r>
            <a:r>
              <a:rPr lang="en-US" sz="1400" dirty="0">
                <a:solidFill>
                  <a:srgbClr val="D9D9D9"/>
                </a:solidFill>
                <a:latin typeface="Franklin Gothic Medium" panose="020B0603020102020204" pitchFamily="34" charset="0"/>
                <a:ea typeface="Gothic A1 Medium"/>
                <a:cs typeface="Gothic A1 Medium"/>
                <a:sym typeface="Gothic A1 Medium"/>
              </a:rPr>
              <a:t>font.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50" dirty="0">
              <a:solidFill>
                <a:srgbClr val="D9D9D9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61DFA2-C434-A44F-894F-C6F6E5E83A17}"/>
              </a:ext>
            </a:extLst>
          </p:cNvPr>
          <p:cNvSpPr txBox="1"/>
          <p:nvPr/>
        </p:nvSpPr>
        <p:spPr>
          <a:xfrm>
            <a:off x="292634" y="5407058"/>
            <a:ext cx="3877971" cy="1384995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fontAlgn="base">
              <a:buClr>
                <a:srgbClr val="D9D9D9"/>
              </a:buClr>
            </a:pPr>
            <a:r>
              <a:rPr lang="en-US" sz="1600" b="1" dirty="0">
                <a:solidFill>
                  <a:srgbClr val="D6E200"/>
                </a:solidFill>
                <a:latin typeface="Franklin Gothic Demi Cond" panose="020B0603020102020204" pitchFamily="34" charset="0"/>
                <a:ea typeface="Kode Mono" panose="020B0604020202020204" charset="0"/>
                <a:cs typeface="Kode Mono" panose="020B0604020202020204" charset="0"/>
              </a:rPr>
              <a:t>Call Out Box</a:t>
            </a:r>
            <a:endParaRPr lang="en-US" sz="1600" b="1" dirty="0">
              <a:solidFill>
                <a:srgbClr val="D6E200"/>
              </a:solidFill>
              <a:latin typeface="Franklin Gothic Demi Cond" panose="020B0603020102020204" pitchFamily="34" charset="0"/>
            </a:endParaRPr>
          </a:p>
          <a:p>
            <a:pPr algn="l" fontAlgn="base">
              <a:buClr>
                <a:srgbClr val="D9D9D9"/>
              </a:buClr>
            </a:pPr>
            <a:r>
              <a:rPr lang="en-US" sz="1400" b="0" dirty="0">
                <a:solidFill>
                  <a:srgbClr val="D6E200"/>
                </a:solidFill>
                <a:latin typeface="Franklin Gothic Medium" panose="020B0603020102020204" pitchFamily="34" charset="0"/>
              </a:rPr>
              <a:t>“</a:t>
            </a: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You could use a quote.</a:t>
            </a:r>
            <a:r>
              <a:rPr lang="en-US" sz="1400" b="0" dirty="0">
                <a:solidFill>
                  <a:srgbClr val="D6E200"/>
                </a:solidFill>
                <a:latin typeface="Franklin Gothic Medium" panose="020B0603020102020204" pitchFamily="34" charset="0"/>
              </a:rPr>
              <a:t>”</a:t>
            </a: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  Or just type content </a:t>
            </a:r>
          </a:p>
          <a:p>
            <a:pPr fontAlgn="base">
              <a:buClr>
                <a:srgbClr val="D9D9D9"/>
              </a:buClr>
            </a:pPr>
            <a:r>
              <a:rPr lang="en-US" sz="1400" b="0" dirty="0">
                <a:solidFill>
                  <a:srgbClr val="D6E200"/>
                </a:solidFill>
                <a:latin typeface="Franklin Gothic Medium" panose="020B0603020102020204" pitchFamily="34" charset="0"/>
              </a:rPr>
              <a:t>“</a:t>
            </a: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You could use a quote.</a:t>
            </a:r>
            <a:r>
              <a:rPr lang="en-US" sz="1400" b="0" dirty="0">
                <a:solidFill>
                  <a:srgbClr val="D6E200"/>
                </a:solidFill>
                <a:latin typeface="Franklin Gothic Medium" panose="020B0603020102020204" pitchFamily="34" charset="0"/>
              </a:rPr>
              <a:t>”</a:t>
            </a: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  Or just type content</a:t>
            </a:r>
            <a:endParaRPr lang="en-US" sz="1400" dirty="0">
              <a:solidFill>
                <a:srgbClr val="B6B6B6"/>
              </a:solidFill>
              <a:latin typeface="Franklin Gothic Medium" panose="020B0603020102020204" pitchFamily="34" charset="0"/>
            </a:endParaRPr>
          </a:p>
          <a:p>
            <a:pPr fontAlgn="base">
              <a:buClr>
                <a:srgbClr val="D9D9D9"/>
              </a:buClr>
            </a:pPr>
            <a:r>
              <a:rPr lang="en-US" sz="1400" b="0" dirty="0">
                <a:solidFill>
                  <a:srgbClr val="D6E200"/>
                </a:solidFill>
                <a:latin typeface="Franklin Gothic Medium" panose="020B0603020102020204" pitchFamily="34" charset="0"/>
              </a:rPr>
              <a:t>“</a:t>
            </a: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You could use a quote.</a:t>
            </a:r>
            <a:r>
              <a:rPr lang="en-US" sz="1400" b="0" dirty="0">
                <a:solidFill>
                  <a:srgbClr val="D6E200"/>
                </a:solidFill>
                <a:latin typeface="Franklin Gothic Medium" panose="020B0603020102020204" pitchFamily="34" charset="0"/>
              </a:rPr>
              <a:t>”</a:t>
            </a: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  Or just type content</a:t>
            </a:r>
          </a:p>
          <a:p>
            <a:pPr fontAlgn="base">
              <a:buClr>
                <a:srgbClr val="D9D9D9"/>
              </a:buClr>
            </a:pPr>
            <a:r>
              <a:rPr lang="en-US" sz="1400" b="0" dirty="0">
                <a:solidFill>
                  <a:srgbClr val="D6E200"/>
                </a:solidFill>
                <a:latin typeface="Franklin Gothic Medium" panose="020B0603020102020204" pitchFamily="34" charset="0"/>
              </a:rPr>
              <a:t>“</a:t>
            </a: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You could use a quote.</a:t>
            </a:r>
            <a:r>
              <a:rPr lang="en-US" sz="1400" b="0" dirty="0">
                <a:solidFill>
                  <a:srgbClr val="D6E200"/>
                </a:solidFill>
                <a:latin typeface="Franklin Gothic Medium" panose="020B0603020102020204" pitchFamily="34" charset="0"/>
              </a:rPr>
              <a:t>”</a:t>
            </a: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  Or just type content</a:t>
            </a:r>
          </a:p>
          <a:p>
            <a:pPr algn="l" fontAlgn="base">
              <a:buClr>
                <a:srgbClr val="D9D9D9"/>
              </a:buClr>
            </a:pPr>
            <a:endParaRPr lang="en-US" sz="1200" b="0" dirty="0">
              <a:solidFill>
                <a:srgbClr val="B6B6B6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8F9366-3712-FE49-9025-D03D8A597BA5}"/>
              </a:ext>
            </a:extLst>
          </p:cNvPr>
          <p:cNvSpPr txBox="1"/>
          <p:nvPr/>
        </p:nvSpPr>
        <p:spPr>
          <a:xfrm>
            <a:off x="6882251" y="3369811"/>
            <a:ext cx="4377923" cy="2099036"/>
          </a:xfrm>
          <a:prstGeom prst="rect">
            <a:avLst/>
          </a:prstGeom>
          <a:solidFill>
            <a:srgbClr val="282828"/>
          </a:solidFill>
        </p:spPr>
        <p:txBody>
          <a:bodyPr wrap="square" lIns="36576" tIns="18288" rIns="36576" bIns="18288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000" dirty="0">
                <a:solidFill>
                  <a:srgbClr val="D6E200"/>
                </a:solidFill>
                <a:latin typeface="Franklin Gothic Medium Cond" panose="020B0606030402020204" pitchFamily="34" charset="0"/>
                <a:ea typeface="Kode Mono" panose="020B0604020202020204" charset="0"/>
                <a:cs typeface="Kode Mono" panose="020B0604020202020204" charset="0"/>
              </a:rPr>
              <a:t>This is a good spot for a headline</a:t>
            </a:r>
          </a:p>
          <a:p>
            <a:pPr algn="l" fontAlgn="base">
              <a:spcBef>
                <a:spcPts val="200"/>
              </a:spcBef>
              <a:buClr>
                <a:srgbClr val="D9D9D9"/>
              </a:buClr>
            </a:pPr>
            <a:r>
              <a:rPr lang="en-US" sz="16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Use this area for a subhead or a statement before a bulleted list</a:t>
            </a:r>
          </a:p>
          <a:p>
            <a:pPr algn="l" fontAlgn="base">
              <a:spcBef>
                <a:spcPts val="200"/>
              </a:spcBef>
              <a:buClr>
                <a:srgbClr val="D9D9D9"/>
              </a:buClr>
            </a:pPr>
            <a:endParaRPr lang="en-US" sz="1600" b="0" dirty="0">
              <a:solidFill>
                <a:srgbClr val="B6B6B6"/>
              </a:solidFill>
              <a:latin typeface="Franklin Gothic Medium" panose="020B0603020102020204" pitchFamily="34" charset="0"/>
            </a:endParaRPr>
          </a:p>
          <a:p>
            <a:pPr marL="171450" indent="-171450" algn="l" fontAlgn="base">
              <a:spcBef>
                <a:spcPts val="200"/>
              </a:spcBef>
              <a:buClr>
                <a:srgbClr val="D9D9D9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Item 1</a:t>
            </a:r>
          </a:p>
          <a:p>
            <a:pPr marL="171450" indent="-171450" algn="l" fontAlgn="base">
              <a:spcBef>
                <a:spcPts val="200"/>
              </a:spcBef>
              <a:buClr>
                <a:srgbClr val="D9D9D9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Item 2</a:t>
            </a:r>
          </a:p>
          <a:p>
            <a:pPr marL="171450" indent="-171450" algn="l" fontAlgn="base">
              <a:spcBef>
                <a:spcPts val="200"/>
              </a:spcBef>
              <a:buClr>
                <a:srgbClr val="D9D9D9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Item 3</a:t>
            </a:r>
          </a:p>
          <a:p>
            <a:pPr marL="171450" indent="-171450" algn="l" fontAlgn="base">
              <a:spcBef>
                <a:spcPts val="200"/>
              </a:spcBef>
              <a:buClr>
                <a:srgbClr val="D9D9D9"/>
              </a:buClr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B6B6B6"/>
                </a:solidFill>
                <a:latin typeface="Franklin Gothic Medium" panose="020B0603020102020204" pitchFamily="34" charset="0"/>
              </a:rPr>
              <a:t>Item 4</a:t>
            </a:r>
            <a:endParaRPr lang="en-US" sz="1400" b="0" dirty="0">
              <a:solidFill>
                <a:srgbClr val="737373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48381D52-412F-994F-8C7D-33797D5D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4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4C69-593C-F346-BC7D-7DB7E06A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A8D7-08AF-764E-8CE4-7910FB9A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D962-A600-7A41-9EF3-21534EECD2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7BE2-C01F-464D-BC49-8E06083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B’s</a:t>
            </a:r>
          </a:p>
        </p:txBody>
      </p:sp>
      <p:sp>
        <p:nvSpPr>
          <p:cNvPr id="8" name="B">
            <a:extLst>
              <a:ext uri="{FF2B5EF4-FFF2-40B4-BE49-F238E27FC236}">
                <a16:creationId xmlns:a16="http://schemas.microsoft.com/office/drawing/2014/main" id="{690646D9-18A6-E54A-9B53-7E5EADA0D488}"/>
              </a:ext>
            </a:extLst>
          </p:cNvPr>
          <p:cNvSpPr>
            <a:spLocks/>
          </p:cNvSpPr>
          <p:nvPr/>
        </p:nvSpPr>
        <p:spPr>
          <a:xfrm>
            <a:off x="325481" y="1194613"/>
            <a:ext cx="1581912" cy="1645920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13E88487-5850-B34A-BBC6-A80738DC60B1}"/>
              </a:ext>
            </a:extLst>
          </p:cNvPr>
          <p:cNvSpPr>
            <a:spLocks/>
          </p:cNvSpPr>
          <p:nvPr/>
        </p:nvSpPr>
        <p:spPr>
          <a:xfrm>
            <a:off x="2400498" y="1246160"/>
            <a:ext cx="1581912" cy="1645920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B">
            <a:extLst>
              <a:ext uri="{FF2B5EF4-FFF2-40B4-BE49-F238E27FC236}">
                <a16:creationId xmlns:a16="http://schemas.microsoft.com/office/drawing/2014/main" id="{D22DD34A-67EB-B74E-AAA8-D1E6B668571F}"/>
              </a:ext>
            </a:extLst>
          </p:cNvPr>
          <p:cNvSpPr>
            <a:spLocks/>
          </p:cNvSpPr>
          <p:nvPr/>
        </p:nvSpPr>
        <p:spPr>
          <a:xfrm>
            <a:off x="4475515" y="1246160"/>
            <a:ext cx="1581912" cy="1645920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B">
            <a:extLst>
              <a:ext uri="{FF2B5EF4-FFF2-40B4-BE49-F238E27FC236}">
                <a16:creationId xmlns:a16="http://schemas.microsoft.com/office/drawing/2014/main" id="{1DA275A4-4826-DF40-84F4-28E0375FE56C}"/>
              </a:ext>
            </a:extLst>
          </p:cNvPr>
          <p:cNvSpPr>
            <a:spLocks/>
          </p:cNvSpPr>
          <p:nvPr/>
        </p:nvSpPr>
        <p:spPr>
          <a:xfrm>
            <a:off x="6664767" y="1233849"/>
            <a:ext cx="1581912" cy="1645920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Google Shape;918;p139">
            <a:extLst>
              <a:ext uri="{FF2B5EF4-FFF2-40B4-BE49-F238E27FC236}">
                <a16:creationId xmlns:a16="http://schemas.microsoft.com/office/drawing/2014/main" id="{195A06F3-6B12-FF43-AC71-EFCF3213E456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499" y="3394518"/>
            <a:ext cx="1581912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20;p139">
            <a:extLst>
              <a:ext uri="{FF2B5EF4-FFF2-40B4-BE49-F238E27FC236}">
                <a16:creationId xmlns:a16="http://schemas.microsoft.com/office/drawing/2014/main" id="{498AB958-BD8B-6F48-9422-5C8D754EFD1A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5550" y="1251294"/>
            <a:ext cx="1581912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921;p139">
            <a:extLst>
              <a:ext uri="{FF2B5EF4-FFF2-40B4-BE49-F238E27FC236}">
                <a16:creationId xmlns:a16="http://schemas.microsoft.com/office/drawing/2014/main" id="{DD64F359-C264-E943-B9E4-C58C00933266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941" y="3418217"/>
            <a:ext cx="1581912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22;p139">
            <a:extLst>
              <a:ext uri="{FF2B5EF4-FFF2-40B4-BE49-F238E27FC236}">
                <a16:creationId xmlns:a16="http://schemas.microsoft.com/office/drawing/2014/main" id="{DF13FB6A-919E-2048-9D56-3047DE102374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768" y="3436810"/>
            <a:ext cx="1581912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23;p139">
            <a:extLst>
              <a:ext uri="{FF2B5EF4-FFF2-40B4-BE49-F238E27FC236}">
                <a16:creationId xmlns:a16="http://schemas.microsoft.com/office/drawing/2014/main" id="{47BEF927-05BE-8E4E-B149-B1B8006D59D2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56" y="3348497"/>
            <a:ext cx="1581912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6EC6994-CCC1-6340-AE6C-F80380EA8B85}"/>
              </a:ext>
            </a:extLst>
          </p:cNvPr>
          <p:cNvSpPr/>
          <p:nvPr/>
        </p:nvSpPr>
        <p:spPr>
          <a:xfrm>
            <a:off x="10207462" y="-1"/>
            <a:ext cx="1984538" cy="1233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we can add more options here if you like this concept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3FE857A-09AD-B444-9A45-DB5C452A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3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13636C-3C4D-C94C-BD84-0F681F8B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9" y="399543"/>
            <a:ext cx="11516230" cy="834306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Franklin Gothic Medium Cond" panose="020B0606030402020204" pitchFamily="34" charset="0"/>
              </a:rPr>
              <a:t>Mission First. Always.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10FFEB8-C52F-5B4F-AE6A-89B6BDA75E5D}"/>
              </a:ext>
            </a:extLst>
          </p:cNvPr>
          <p:cNvSpPr txBox="1">
            <a:spLocks/>
          </p:cNvSpPr>
          <p:nvPr/>
        </p:nvSpPr>
        <p:spPr>
          <a:xfrm>
            <a:off x="3631373" y="4987815"/>
            <a:ext cx="2222500" cy="974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B / FAST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2"/>
                </a:solidFill>
              </a:rPr>
              <a:t>We build in days, not quarters. Feedback loops measured in hours. We don’t respond to the threat, we outrun it.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FFDF6B62-FA73-6543-AD9C-2B5E65DA8E19}"/>
              </a:ext>
            </a:extLst>
          </p:cNvPr>
          <p:cNvSpPr txBox="1">
            <a:spLocks/>
          </p:cNvSpPr>
          <p:nvPr/>
        </p:nvSpPr>
        <p:spPr>
          <a:xfrm>
            <a:off x="9210309" y="4987815"/>
            <a:ext cx="2222500" cy="974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B / RELENTLESS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2"/>
                </a:solidFill>
              </a:rPr>
              <a:t>Obstacles are fuel. We adapt, re-tool, and re-attack until the mission’s done. No excuses.</a:t>
            </a:r>
          </a:p>
          <a:p>
            <a:pPr marL="0" indent="0">
              <a:buNone/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9E4BB59-B6C6-C74D-BF5F-CB6F9C19223B}"/>
              </a:ext>
            </a:extLst>
          </p:cNvPr>
          <p:cNvSpPr txBox="1">
            <a:spLocks/>
          </p:cNvSpPr>
          <p:nvPr/>
        </p:nvSpPr>
        <p:spPr>
          <a:xfrm>
            <a:off x="259449" y="1233849"/>
            <a:ext cx="6222997" cy="1042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chemeClr val="bg2"/>
                </a:solidFill>
              </a:rPr>
              <a:t>Bcore</a:t>
            </a:r>
            <a:r>
              <a:rPr lang="en-US" sz="1600" dirty="0">
                <a:solidFill>
                  <a:schemeClr val="bg2"/>
                </a:solidFill>
              </a:rPr>
              <a:t> accelerates decisive advantage for warfighters and intelligence professionals by fusing human insight, rapid-fire engineering, precision-measured outcomes, and relentless grit into mission-ready solutions. We exist so those who protect us can move first, strike true, and finish the job. Every time.</a:t>
            </a:r>
          </a:p>
          <a:p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1" name="Google Shape;212;p37">
            <a:extLst>
              <a:ext uri="{FF2B5EF4-FFF2-40B4-BE49-F238E27FC236}">
                <a16:creationId xmlns:a16="http://schemas.microsoft.com/office/drawing/2014/main" id="{F51ABCEE-B2D3-454C-BA44-2137903F8D1E}"/>
              </a:ext>
            </a:extLst>
          </p:cNvPr>
          <p:cNvSpPr txBox="1">
            <a:spLocks/>
          </p:cNvSpPr>
          <p:nvPr/>
        </p:nvSpPr>
        <p:spPr>
          <a:xfrm>
            <a:off x="0" y="2777727"/>
            <a:ext cx="12192000" cy="226727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282828"/>
              </a:gs>
            </a:gsLst>
            <a:lin ang="108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1"/>
                </a:solidFill>
                <a:latin typeface="Franklin Gothic Medium Cond" panose="020B0606030402020204" pitchFamily="34" charset="0"/>
                <a:ea typeface="Kode Mono"/>
                <a:cs typeface="Kode Mono"/>
                <a:sym typeface="Kode Mono"/>
              </a:rPr>
              <a:t>            OUR VALUES</a:t>
            </a:r>
            <a:endParaRPr sz="1400" dirty="0">
              <a:solidFill>
                <a:schemeClr val="accent1"/>
              </a:solidFill>
              <a:latin typeface="Franklin Gothic Medium Cond" panose="020B0606030402020204" pitchFamily="34" charset="0"/>
              <a:ea typeface="Kode Mono"/>
              <a:cs typeface="Kode Mono"/>
              <a:sym typeface="Kode Mono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E7678D3-4BDE-7B49-B49A-664457FD49A3}"/>
              </a:ext>
            </a:extLst>
          </p:cNvPr>
          <p:cNvSpPr txBox="1">
            <a:spLocks/>
          </p:cNvSpPr>
          <p:nvPr/>
        </p:nvSpPr>
        <p:spPr>
          <a:xfrm>
            <a:off x="841905" y="4987815"/>
            <a:ext cx="2222500" cy="974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B / HUMAN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2"/>
                </a:solidFill>
              </a:rPr>
              <a:t>We’re not staffed, we’re embedded. Analysts, engineers, and technologists who know what matters because they’ve lived it.</a:t>
            </a:r>
          </a:p>
        </p:txBody>
      </p:sp>
      <p:sp>
        <p:nvSpPr>
          <p:cNvPr id="15" name="B">
            <a:extLst>
              <a:ext uri="{FF2B5EF4-FFF2-40B4-BE49-F238E27FC236}">
                <a16:creationId xmlns:a16="http://schemas.microsoft.com/office/drawing/2014/main" id="{2F70DE05-6EFA-4842-831B-C00989FC6AE9}"/>
              </a:ext>
            </a:extLst>
          </p:cNvPr>
          <p:cNvSpPr/>
          <p:nvPr/>
        </p:nvSpPr>
        <p:spPr>
          <a:xfrm>
            <a:off x="841905" y="3256655"/>
            <a:ext cx="1583067" cy="1647233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B">
            <a:extLst>
              <a:ext uri="{FF2B5EF4-FFF2-40B4-BE49-F238E27FC236}">
                <a16:creationId xmlns:a16="http://schemas.microsoft.com/office/drawing/2014/main" id="{A325AD04-132B-1C43-8E56-A78EB58DA439}"/>
              </a:ext>
            </a:extLst>
          </p:cNvPr>
          <p:cNvSpPr/>
          <p:nvPr/>
        </p:nvSpPr>
        <p:spPr>
          <a:xfrm>
            <a:off x="6482446" y="3256655"/>
            <a:ext cx="1583067" cy="1647233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Google Shape;921;p139">
            <a:extLst>
              <a:ext uri="{FF2B5EF4-FFF2-40B4-BE49-F238E27FC236}">
                <a16:creationId xmlns:a16="http://schemas.microsoft.com/office/drawing/2014/main" id="{E6605C52-88A5-F442-A89C-FECB944169BC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753" y="3256655"/>
            <a:ext cx="1581912" cy="16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B">
            <a:extLst>
              <a:ext uri="{FF2B5EF4-FFF2-40B4-BE49-F238E27FC236}">
                <a16:creationId xmlns:a16="http://schemas.microsoft.com/office/drawing/2014/main" id="{24011FAD-E5DF-E34F-86E2-E24FC3B69892}"/>
              </a:ext>
            </a:extLst>
          </p:cNvPr>
          <p:cNvSpPr>
            <a:spLocks/>
          </p:cNvSpPr>
          <p:nvPr/>
        </p:nvSpPr>
        <p:spPr>
          <a:xfrm>
            <a:off x="9303293" y="3256655"/>
            <a:ext cx="1581912" cy="1645920"/>
          </a:xfrm>
          <a:custGeom>
            <a:avLst/>
            <a:gdLst>
              <a:gd name="connsiteX0" fmla="*/ 202894 w 4452008"/>
              <a:gd name="connsiteY0" fmla="*/ 0 h 4632459"/>
              <a:gd name="connsiteX1" fmla="*/ 3576452 w 4452008"/>
              <a:gd name="connsiteY1" fmla="*/ 0 h 4632459"/>
              <a:gd name="connsiteX2" fmla="*/ 3719920 w 4452008"/>
              <a:gd name="connsiteY2" fmla="*/ 59426 h 4632459"/>
              <a:gd name="connsiteX3" fmla="*/ 3738774 w 4452008"/>
              <a:gd name="connsiteY3" fmla="*/ 87391 h 4632459"/>
              <a:gd name="connsiteX4" fmla="*/ 4382114 w 4452008"/>
              <a:gd name="connsiteY4" fmla="*/ 726205 h 4632459"/>
              <a:gd name="connsiteX5" fmla="*/ 4400187 w 4452008"/>
              <a:gd name="connsiteY5" fmla="*/ 738390 h 4632459"/>
              <a:gd name="connsiteX6" fmla="*/ 4411938 w 4452008"/>
              <a:gd name="connsiteY6" fmla="*/ 755819 h 4632459"/>
              <a:gd name="connsiteX7" fmla="*/ 4413038 w 4452008"/>
              <a:gd name="connsiteY7" fmla="*/ 756911 h 4632459"/>
              <a:gd name="connsiteX8" fmla="*/ 4412675 w 4452008"/>
              <a:gd name="connsiteY8" fmla="*/ 756911 h 4632459"/>
              <a:gd name="connsiteX9" fmla="*/ 4438104 w 4452008"/>
              <a:gd name="connsiteY9" fmla="*/ 794629 h 4632459"/>
              <a:gd name="connsiteX10" fmla="*/ 4452008 w 4452008"/>
              <a:gd name="connsiteY10" fmla="*/ 863497 h 4632459"/>
              <a:gd name="connsiteX11" fmla="*/ 4452008 w 4452008"/>
              <a:gd name="connsiteY11" fmla="*/ 1571186 h 4632459"/>
              <a:gd name="connsiteX12" fmla="*/ 4400187 w 4452008"/>
              <a:gd name="connsiteY12" fmla="*/ 1696293 h 4632459"/>
              <a:gd name="connsiteX13" fmla="*/ 4369275 w 4452008"/>
              <a:gd name="connsiteY13" fmla="*/ 1717135 h 4632459"/>
              <a:gd name="connsiteX14" fmla="*/ 3832607 w 4452008"/>
              <a:gd name="connsiteY14" fmla="*/ 2304712 h 4632459"/>
              <a:gd name="connsiteX15" fmla="*/ 4382114 w 4452008"/>
              <a:gd name="connsiteY15" fmla="*/ 2850353 h 4632459"/>
              <a:gd name="connsiteX16" fmla="*/ 4400187 w 4452008"/>
              <a:gd name="connsiteY16" fmla="*/ 2862538 h 4632459"/>
              <a:gd name="connsiteX17" fmla="*/ 4411938 w 4452008"/>
              <a:gd name="connsiteY17" fmla="*/ 2879967 h 4632459"/>
              <a:gd name="connsiteX18" fmla="*/ 4413038 w 4452008"/>
              <a:gd name="connsiteY18" fmla="*/ 2881059 h 4632459"/>
              <a:gd name="connsiteX19" fmla="*/ 4412675 w 4452008"/>
              <a:gd name="connsiteY19" fmla="*/ 2881059 h 4632459"/>
              <a:gd name="connsiteX20" fmla="*/ 4438104 w 4452008"/>
              <a:gd name="connsiteY20" fmla="*/ 2918777 h 4632459"/>
              <a:gd name="connsiteX21" fmla="*/ 4452008 w 4452008"/>
              <a:gd name="connsiteY21" fmla="*/ 2987645 h 4632459"/>
              <a:gd name="connsiteX22" fmla="*/ 4452008 w 4452008"/>
              <a:gd name="connsiteY22" fmla="*/ 3695334 h 4632459"/>
              <a:gd name="connsiteX23" fmla="*/ 4400187 w 4452008"/>
              <a:gd name="connsiteY23" fmla="*/ 3820441 h 4632459"/>
              <a:gd name="connsiteX24" fmla="*/ 4369275 w 4452008"/>
              <a:gd name="connsiteY24" fmla="*/ 3841283 h 4632459"/>
              <a:gd name="connsiteX25" fmla="*/ 3718259 w 4452008"/>
              <a:gd name="connsiteY25" fmla="*/ 4554055 h 4632459"/>
              <a:gd name="connsiteX26" fmla="*/ 3711286 w 4452008"/>
              <a:gd name="connsiteY26" fmla="*/ 4564398 h 4632459"/>
              <a:gd name="connsiteX27" fmla="*/ 3546972 w 4452008"/>
              <a:gd name="connsiteY27" fmla="*/ 4632459 h 4632459"/>
              <a:gd name="connsiteX28" fmla="*/ 232374 w 4452008"/>
              <a:gd name="connsiteY28" fmla="*/ 4632459 h 4632459"/>
              <a:gd name="connsiteX29" fmla="*/ 0 w 4452008"/>
              <a:gd name="connsiteY29" fmla="*/ 4400085 h 4632459"/>
              <a:gd name="connsiteX30" fmla="*/ 0 w 4452008"/>
              <a:gd name="connsiteY30" fmla="*/ 3695334 h 4632459"/>
              <a:gd name="connsiteX31" fmla="*/ 0 w 4452008"/>
              <a:gd name="connsiteY31" fmla="*/ 3470619 h 4632459"/>
              <a:gd name="connsiteX32" fmla="*/ 0 w 4452008"/>
              <a:gd name="connsiteY32" fmla="*/ 3138596 h 4632459"/>
              <a:gd name="connsiteX33" fmla="*/ 0 w 4452008"/>
              <a:gd name="connsiteY33" fmla="*/ 2987645 h 4632459"/>
              <a:gd name="connsiteX34" fmla="*/ 0 w 4452008"/>
              <a:gd name="connsiteY34" fmla="*/ 2327042 h 4632459"/>
              <a:gd name="connsiteX35" fmla="*/ 2576 w 4452008"/>
              <a:gd name="connsiteY35" fmla="*/ 2301490 h 4632459"/>
              <a:gd name="connsiteX36" fmla="*/ 0 w 4452008"/>
              <a:gd name="connsiteY36" fmla="*/ 2275937 h 4632459"/>
              <a:gd name="connsiteX37" fmla="*/ 0 w 4452008"/>
              <a:gd name="connsiteY37" fmla="*/ 1571186 h 4632459"/>
              <a:gd name="connsiteX38" fmla="*/ 0 w 4452008"/>
              <a:gd name="connsiteY38" fmla="*/ 1346471 h 4632459"/>
              <a:gd name="connsiteX39" fmla="*/ 0 w 4452008"/>
              <a:gd name="connsiteY39" fmla="*/ 1014448 h 4632459"/>
              <a:gd name="connsiteX40" fmla="*/ 0 w 4452008"/>
              <a:gd name="connsiteY40" fmla="*/ 863497 h 4632459"/>
              <a:gd name="connsiteX41" fmla="*/ 0 w 4452008"/>
              <a:gd name="connsiteY41" fmla="*/ 202894 h 4632459"/>
              <a:gd name="connsiteX42" fmla="*/ 202894 w 4452008"/>
              <a:gd name="connsiteY42" fmla="*/ 0 h 46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452008" h="4632459">
                <a:moveTo>
                  <a:pt x="202894" y="0"/>
                </a:moveTo>
                <a:lnTo>
                  <a:pt x="3576452" y="0"/>
                </a:lnTo>
                <a:cubicBezTo>
                  <a:pt x="3632479" y="0"/>
                  <a:pt x="3683203" y="22710"/>
                  <a:pt x="3719920" y="59426"/>
                </a:cubicBezTo>
                <a:lnTo>
                  <a:pt x="3738774" y="87391"/>
                </a:lnTo>
                <a:lnTo>
                  <a:pt x="4382114" y="726205"/>
                </a:lnTo>
                <a:lnTo>
                  <a:pt x="4400187" y="738390"/>
                </a:lnTo>
                <a:lnTo>
                  <a:pt x="4411938" y="755819"/>
                </a:lnTo>
                <a:lnTo>
                  <a:pt x="4413038" y="756911"/>
                </a:lnTo>
                <a:lnTo>
                  <a:pt x="4412675" y="756911"/>
                </a:lnTo>
                <a:lnTo>
                  <a:pt x="4438104" y="794629"/>
                </a:lnTo>
                <a:cubicBezTo>
                  <a:pt x="4447057" y="815796"/>
                  <a:pt x="4452008" y="839068"/>
                  <a:pt x="4452008" y="863497"/>
                </a:cubicBezTo>
                <a:lnTo>
                  <a:pt x="4452008" y="1571186"/>
                </a:lnTo>
                <a:cubicBezTo>
                  <a:pt x="4452008" y="1620044"/>
                  <a:pt x="4432205" y="1664276"/>
                  <a:pt x="4400187" y="1696293"/>
                </a:cubicBezTo>
                <a:lnTo>
                  <a:pt x="4369275" y="1717135"/>
                </a:lnTo>
                <a:lnTo>
                  <a:pt x="3832607" y="2304712"/>
                </a:lnTo>
                <a:lnTo>
                  <a:pt x="4382114" y="2850353"/>
                </a:lnTo>
                <a:lnTo>
                  <a:pt x="4400187" y="2862538"/>
                </a:lnTo>
                <a:lnTo>
                  <a:pt x="4411938" y="2879967"/>
                </a:lnTo>
                <a:lnTo>
                  <a:pt x="4413038" y="2881059"/>
                </a:lnTo>
                <a:lnTo>
                  <a:pt x="4412675" y="2881059"/>
                </a:lnTo>
                <a:lnTo>
                  <a:pt x="4438104" y="2918777"/>
                </a:lnTo>
                <a:cubicBezTo>
                  <a:pt x="4447057" y="2939944"/>
                  <a:pt x="4452008" y="2963216"/>
                  <a:pt x="4452008" y="2987645"/>
                </a:cubicBezTo>
                <a:lnTo>
                  <a:pt x="4452008" y="3695334"/>
                </a:lnTo>
                <a:cubicBezTo>
                  <a:pt x="4452008" y="3744192"/>
                  <a:pt x="4432205" y="3788424"/>
                  <a:pt x="4400187" y="3820441"/>
                </a:cubicBezTo>
                <a:lnTo>
                  <a:pt x="4369275" y="3841283"/>
                </a:lnTo>
                <a:lnTo>
                  <a:pt x="3718259" y="4554055"/>
                </a:lnTo>
                <a:lnTo>
                  <a:pt x="3711286" y="4564398"/>
                </a:lnTo>
                <a:cubicBezTo>
                  <a:pt x="3669234" y="4606450"/>
                  <a:pt x="3611141" y="4632459"/>
                  <a:pt x="3546972" y="4632459"/>
                </a:cubicBezTo>
                <a:lnTo>
                  <a:pt x="232374" y="4632459"/>
                </a:lnTo>
                <a:cubicBezTo>
                  <a:pt x="104037" y="4632459"/>
                  <a:pt x="0" y="4528422"/>
                  <a:pt x="0" y="4400085"/>
                </a:cubicBezTo>
                <a:lnTo>
                  <a:pt x="0" y="3695334"/>
                </a:lnTo>
                <a:lnTo>
                  <a:pt x="0" y="3470619"/>
                </a:lnTo>
                <a:lnTo>
                  <a:pt x="0" y="3138596"/>
                </a:lnTo>
                <a:lnTo>
                  <a:pt x="0" y="2987645"/>
                </a:lnTo>
                <a:lnTo>
                  <a:pt x="0" y="2327042"/>
                </a:lnTo>
                <a:lnTo>
                  <a:pt x="2576" y="2301490"/>
                </a:lnTo>
                <a:lnTo>
                  <a:pt x="0" y="2275937"/>
                </a:lnTo>
                <a:lnTo>
                  <a:pt x="0" y="1571186"/>
                </a:lnTo>
                <a:lnTo>
                  <a:pt x="0" y="1346471"/>
                </a:lnTo>
                <a:lnTo>
                  <a:pt x="0" y="1014448"/>
                </a:lnTo>
                <a:lnTo>
                  <a:pt x="0" y="863497"/>
                </a:lnTo>
                <a:lnTo>
                  <a:pt x="0" y="202894"/>
                </a:lnTo>
                <a:cubicBezTo>
                  <a:pt x="0" y="90839"/>
                  <a:pt x="90839" y="0"/>
                  <a:pt x="202894" y="0"/>
                </a:cubicBezTo>
                <a:close/>
              </a:path>
            </a:pathLst>
          </a:cu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83AD97A-D348-9946-BAB4-20D20D4C56ED}"/>
              </a:ext>
            </a:extLst>
          </p:cNvPr>
          <p:cNvSpPr txBox="1">
            <a:spLocks/>
          </p:cNvSpPr>
          <p:nvPr/>
        </p:nvSpPr>
        <p:spPr>
          <a:xfrm>
            <a:off x="6420841" y="4987815"/>
            <a:ext cx="2222500" cy="974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2"/>
                </a:solidFill>
              </a:rPr>
              <a:t>B / PRECISE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bg2"/>
                </a:solidFill>
              </a:rPr>
              <a:t>We don’t just solve problems - we solve the right ones, measure the win, and leave no doubt we delivered.</a:t>
            </a:r>
          </a:p>
          <a:p>
            <a:pPr marL="0" indent="0">
              <a:buNone/>
            </a:pPr>
            <a:endParaRPr lang="en-US" sz="1300" dirty="0">
              <a:solidFill>
                <a:schemeClr val="bg2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054856D-5FA7-DB48-8F66-9C64CFC7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6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12650C-062A-9640-AFB4-BDED45034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7032B4-FA82-2A45-8318-629B2DC2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0F6A4-3C1A-F848-BECB-BF0EE7AB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4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04DE-468D-0941-ABAB-CD50651A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0F908-25C9-B24E-A174-5617DEE3A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86BB893-CEBA-334B-A075-A6218F31AB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27BBC-5AAF-744E-847E-F0D1EA39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A54A-6BB0-5044-B9E9-47777A75F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868BF-69B9-1942-B86E-3BA9C6EC4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1F52C-5E0D-4743-98BC-3B8DEFA4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1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B876-D648-B843-80C7-5CEEB1F0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FC6D-1F1D-1B4C-B572-CB97A8E32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5F49F-AC83-F74F-B012-DD34EFD3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8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77A2-7FD8-E748-A72B-38C24A93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14C0C-5711-5247-83F2-352418CD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D5458-054B-1849-8A5D-28943598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9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322AB-B2E0-C14B-AD2F-C1CB3D63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19D-2577-CE43-A76C-35BE21D22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CDEC1-2D48-7746-A732-07B5B472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231E7-80F9-8B47-B50A-6175E536080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92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CORE">
      <a:dk1>
        <a:srgbClr val="282828"/>
      </a:dk1>
      <a:lt1>
        <a:srgbClr val="999999"/>
      </a:lt1>
      <a:dk2>
        <a:srgbClr val="000000"/>
      </a:dk2>
      <a:lt2>
        <a:srgbClr val="FFFFFF"/>
      </a:lt2>
      <a:accent1>
        <a:srgbClr val="D3DB50"/>
      </a:accent1>
      <a:accent2>
        <a:srgbClr val="27A5F3"/>
      </a:accent2>
      <a:accent3>
        <a:srgbClr val="AA4B9C"/>
      </a:accent3>
      <a:accent4>
        <a:srgbClr val="FF4000"/>
      </a:accent4>
      <a:accent5>
        <a:srgbClr val="FF931E"/>
      </a:accent5>
      <a:accent6>
        <a:srgbClr val="999999"/>
      </a:accent6>
      <a:hlink>
        <a:srgbClr val="D3DB50"/>
      </a:hlink>
      <a:folHlink>
        <a:srgbClr val="D3DB5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846BB77488184596393B8F0684FC89" ma:contentTypeVersion="61" ma:contentTypeDescription="Create a new document." ma:contentTypeScope="" ma:versionID="d1a38c9473518c5609319f4d91c88682">
  <xsd:schema xmlns:xsd="http://www.w3.org/2001/XMLSchema" xmlns:xs="http://www.w3.org/2001/XMLSchema" xmlns:p="http://schemas.microsoft.com/office/2006/metadata/properties" xmlns:ns2="be80ec3f-f58b-4f54-b247-928f0ffb8bfb" xmlns:ns3="e8181197-bef1-43d0-8fa5-1b4aee85b454" targetNamespace="http://schemas.microsoft.com/office/2006/metadata/properties" ma:root="true" ma:fieldsID="32fb8f8dfcad3b784e93de930ca9154a" ns2:_="" ns3:_="">
    <xsd:import namespace="be80ec3f-f58b-4f54-b247-928f0ffb8bfb"/>
    <xsd:import namespace="e8181197-bef1-43d0-8fa5-1b4aee85b4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TaxCatchAll" minOccurs="0"/>
                <xsd:element ref="ns2:MediaServiceOCR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80ec3f-f58b-4f54-b247-928f0ffb8b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displayName="Image Tags_0" ma:hidden="true" ma:internalName="lcf76f155ced4ddcb4097134ff3c332f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181197-bef1-43d0-8fa5-1b4aee85b45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1f22690-5ef7-4ba0-a0f3-59b487eeb56a}" ma:internalName="TaxCatchAll" ma:showField="CatchAllData" ma:web="e8181197-bef1-43d0-8fa5-1b4aee85b4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e80ec3f-f58b-4f54-b247-928f0ffb8bfb" xsi:nil="true"/>
    <TaxCatchAll xmlns="e8181197-bef1-43d0-8fa5-1b4aee85b454" xsi:nil="true"/>
  </documentManagement>
</p:properties>
</file>

<file path=customXml/itemProps1.xml><?xml version="1.0" encoding="utf-8"?>
<ds:datastoreItem xmlns:ds="http://schemas.openxmlformats.org/officeDocument/2006/customXml" ds:itemID="{58077C78-9451-48D2-A0E7-573CA3C77AA6}"/>
</file>

<file path=customXml/itemProps2.xml><?xml version="1.0" encoding="utf-8"?>
<ds:datastoreItem xmlns:ds="http://schemas.openxmlformats.org/officeDocument/2006/customXml" ds:itemID="{BF4778A5-6C4A-4460-BFAC-6548F7437862}"/>
</file>

<file path=customXml/itemProps3.xml><?xml version="1.0" encoding="utf-8"?>
<ds:datastoreItem xmlns:ds="http://schemas.openxmlformats.org/officeDocument/2006/customXml" ds:itemID="{742A7534-F847-44DE-B34A-BEA74EBC855F}"/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560</Words>
  <Application>Microsoft Macintosh PowerPoint</Application>
  <PresentationFormat>Widescreen</PresentationFormat>
  <Paragraphs>126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Gothic A1</vt:lpstr>
      <vt:lpstr>Arial</vt:lpstr>
      <vt:lpstr>Calibri</vt:lpstr>
      <vt:lpstr>Consolas</vt:lpstr>
      <vt:lpstr>Franklin Gothic Book</vt:lpstr>
      <vt:lpstr>Franklin Gothic Demi Cond</vt:lpstr>
      <vt:lpstr>Franklin Gothic Medium</vt:lpstr>
      <vt:lpstr>Franklin Gothic Medium Cond</vt:lpstr>
      <vt:lpstr>Kode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MEMBER TOOLS</vt:lpstr>
      <vt:lpstr>6 Concepts: 3 x 3 – you can edit images &amp; text</vt:lpstr>
      <vt:lpstr>6 Concepts in a row – you can edit images &amp; text</vt:lpstr>
      <vt:lpstr>Gradient Examples </vt:lpstr>
      <vt:lpstr>Example Boxes</vt:lpstr>
      <vt:lpstr>The B’s</vt:lpstr>
      <vt:lpstr>Mission First. Always.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Goldstein</dc:creator>
  <cp:lastModifiedBy>Michelle Goldstein</cp:lastModifiedBy>
  <cp:revision>29</cp:revision>
  <dcterms:created xsi:type="dcterms:W3CDTF">2025-07-22T16:10:07Z</dcterms:created>
  <dcterms:modified xsi:type="dcterms:W3CDTF">2025-07-24T14:15:36Z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0x010100ED846BB77488184596393B8F0684FC89</vt:lpwstr>
  </property>
</Properties>
</file>